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7" r:id="rId2"/>
    <p:sldId id="424" r:id="rId3"/>
    <p:sldId id="432" r:id="rId4"/>
    <p:sldId id="479" r:id="rId5"/>
    <p:sldId id="480" r:id="rId6"/>
    <p:sldId id="481" r:id="rId7"/>
    <p:sldId id="490" r:id="rId8"/>
    <p:sldId id="491" r:id="rId9"/>
    <p:sldId id="482" r:id="rId10"/>
    <p:sldId id="437" r:id="rId11"/>
    <p:sldId id="483" r:id="rId12"/>
    <p:sldId id="484" r:id="rId13"/>
    <p:sldId id="485" r:id="rId14"/>
    <p:sldId id="486" r:id="rId15"/>
    <p:sldId id="487" r:id="rId16"/>
    <p:sldId id="488" r:id="rId17"/>
    <p:sldId id="492" r:id="rId18"/>
    <p:sldId id="489" r:id="rId19"/>
    <p:sldId id="438" r:id="rId20"/>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EC Omar Llambo" initials="IOL" lastIdx="1" clrIdx="0">
    <p:extLst>
      <p:ext uri="{19B8F6BF-5375-455C-9EA6-DF929625EA0E}">
        <p15:presenceInfo xmlns:p15="http://schemas.microsoft.com/office/powerpoint/2012/main" userId="S-1-5-21-2104427130-577111786-1249176396-477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96FF"/>
    <a:srgbClr val="FF5D5D"/>
    <a:srgbClr val="FF0000"/>
    <a:srgbClr val="5F71FF"/>
    <a:srgbClr val="212D5A"/>
    <a:srgbClr val="5E7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F1DA71-50FE-BDC7-380E-5627E5793EF3}" v="62" dt="2023-05-22T11:52:38.701"/>
    <p1510:client id="{8DFF6B9E-84B6-7613-4FB4-1CA336CF915B}" v="158" dt="2023-05-21T23:41:05.083"/>
    <p1510:client id="{A44E0519-24DB-D413-B72D-DD6A4CA7A0D7}" v="35" dt="2023-05-22T13:46:40.93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113A9D2-9D6B-4929-AA2D-F23B5EE8CBE7}" styleName="Estilo temático 2 - Énfasis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75" autoAdjust="0"/>
    <p:restoredTop sz="94607"/>
  </p:normalViewPr>
  <p:slideViewPr>
    <p:cSldViewPr snapToGrid="0" snapToObjects="1">
      <p:cViewPr varScale="1">
        <p:scale>
          <a:sx n="84" d="100"/>
          <a:sy n="84" d="100"/>
        </p:scale>
        <p:origin x="46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 Id="rId27" Type="http://schemas.microsoft.com/office/2015/10/relationships/revisionInfo" Target="revisionInfo.xml"/></Relationships>
</file>

<file path=ppt/media/image1.png>
</file>

<file path=ppt/media/image10.jpeg>
</file>

<file path=ppt/media/image11.jpe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ED4BBE-CE86-6B49-AC2E-27AA863BA074}" type="datetimeFigureOut">
              <a:rPr lang="es-EC" smtClean="0"/>
              <a:t>1/8/2024</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578A4-7E9F-C242-AAAF-C8A3C9831E10}" type="slidenum">
              <a:rPr lang="es-EC" smtClean="0"/>
              <a:t>‹Nº›</a:t>
            </a:fld>
            <a:endParaRPr lang="es-EC"/>
          </a:p>
        </p:txBody>
      </p:sp>
    </p:spTree>
    <p:extLst>
      <p:ext uri="{BB962C8B-B14F-4D97-AF65-F5344CB8AC3E}">
        <p14:creationId xmlns:p14="http://schemas.microsoft.com/office/powerpoint/2010/main" val="44781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ul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F401694C-DF5E-CF40-A072-E42A763FDAC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2D04D135-6A91-B14F-AADA-F6A21868AAE9}"/>
              </a:ext>
            </a:extLst>
          </p:cNvPr>
          <p:cNvSpPr>
            <a:spLocks noGrp="1"/>
          </p:cNvSpPr>
          <p:nvPr>
            <p:ph type="ctrTitle" hasCustomPrompt="1"/>
          </p:nvPr>
        </p:nvSpPr>
        <p:spPr>
          <a:xfrm>
            <a:off x="1302618" y="1653670"/>
            <a:ext cx="8197516" cy="1854417"/>
          </a:xfrm>
        </p:spPr>
        <p:txBody>
          <a:bodyPr anchor="ctr">
            <a:normAutofit/>
          </a:bodyPr>
          <a:lstStyle>
            <a:lvl1pPr algn="l">
              <a:defRPr sz="5400" b="1">
                <a:solidFill>
                  <a:schemeClr val="bg1"/>
                </a:solidFill>
              </a:defRPr>
            </a:lvl1pPr>
          </a:lstStyle>
          <a:p>
            <a:r>
              <a:rPr lang="es-ES" dirty="0"/>
              <a:t>Título de la</a:t>
            </a:r>
            <a:br>
              <a:rPr lang="es-ES" dirty="0"/>
            </a:br>
            <a:r>
              <a:rPr lang="es-ES" dirty="0"/>
              <a:t>presentación</a:t>
            </a:r>
            <a:endParaRPr lang="es-EC" dirty="0"/>
          </a:p>
        </p:txBody>
      </p:sp>
      <p:sp>
        <p:nvSpPr>
          <p:cNvPr id="3" name="Subtítulo 2">
            <a:extLst>
              <a:ext uri="{FF2B5EF4-FFF2-40B4-BE49-F238E27FC236}">
                <a16:creationId xmlns:a16="http://schemas.microsoft.com/office/drawing/2014/main" xmlns="" id="{ECC0002B-CB7D-FA4D-B9DD-6A7C5A2F7717}"/>
              </a:ext>
            </a:extLst>
          </p:cNvPr>
          <p:cNvSpPr>
            <a:spLocks noGrp="1"/>
          </p:cNvSpPr>
          <p:nvPr>
            <p:ph type="subTitle" idx="1" hasCustomPrompt="1"/>
          </p:nvPr>
        </p:nvSpPr>
        <p:spPr>
          <a:xfrm>
            <a:off x="1302618" y="3621368"/>
            <a:ext cx="8197516" cy="700455"/>
          </a:xfrm>
        </p:spPr>
        <p:txBody>
          <a:bodyP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Agregar subtítulo</a:t>
            </a:r>
            <a:endParaRPr lang="es-EC" dirty="0"/>
          </a:p>
        </p:txBody>
      </p:sp>
      <p:sp>
        <p:nvSpPr>
          <p:cNvPr id="6" name="Marcador de texto 5">
            <a:extLst>
              <a:ext uri="{FF2B5EF4-FFF2-40B4-BE49-F238E27FC236}">
                <a16:creationId xmlns:a16="http://schemas.microsoft.com/office/drawing/2014/main" xmlns="" id="{EC4F6E77-1907-734F-8C53-36C6ACA0BC79}"/>
              </a:ext>
            </a:extLst>
          </p:cNvPr>
          <p:cNvSpPr>
            <a:spLocks noGrp="1"/>
          </p:cNvSpPr>
          <p:nvPr>
            <p:ph type="body" sz="quarter" idx="11" hasCustomPrompt="1"/>
          </p:nvPr>
        </p:nvSpPr>
        <p:spPr>
          <a:xfrm>
            <a:off x="1302618" y="4441508"/>
            <a:ext cx="2093725" cy="481281"/>
          </a:xfrm>
          <a:prstGeom prst="roundRect">
            <a:avLst/>
          </a:prstGeom>
          <a:solidFill>
            <a:srgbClr val="5E71FF"/>
          </a:solidFill>
        </p:spPr>
        <p:txBody>
          <a:bodyPr anchor="ctr">
            <a:normAutofit/>
          </a:bodyPr>
          <a:lstStyle>
            <a:lvl1pPr marL="0" indent="0" algn="ctr">
              <a:buNone/>
              <a:defRPr sz="2400">
                <a:solidFill>
                  <a:schemeClr val="bg1"/>
                </a:solidFill>
              </a:defRPr>
            </a:lvl1pPr>
          </a:lstStyle>
          <a:p>
            <a:r>
              <a:rPr lang="es-ES" dirty="0"/>
              <a:t>Mes, año</a:t>
            </a:r>
            <a:endParaRPr lang="x-none" dirty="0"/>
          </a:p>
        </p:txBody>
      </p:sp>
    </p:spTree>
    <p:extLst>
      <p:ext uri="{BB962C8B-B14F-4D97-AF65-F5344CB8AC3E}">
        <p14:creationId xmlns:p14="http://schemas.microsoft.com/office/powerpoint/2010/main" val="1423692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dores">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67587F1A-3C8D-0640-981D-DAC840BFCAB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F97BE1BF-79F0-1B44-AE84-19BDF2273437}"/>
              </a:ext>
            </a:extLst>
          </p:cNvPr>
          <p:cNvSpPr>
            <a:spLocks noGrp="1"/>
          </p:cNvSpPr>
          <p:nvPr>
            <p:ph type="title" hasCustomPrompt="1"/>
          </p:nvPr>
        </p:nvSpPr>
        <p:spPr>
          <a:xfrm>
            <a:off x="2838203" y="2710138"/>
            <a:ext cx="7077694" cy="957087"/>
          </a:xfrm>
        </p:spPr>
        <p:txBody>
          <a:bodyPr anchor="ctr">
            <a:normAutofit/>
          </a:bodyPr>
          <a:lstStyle>
            <a:lvl1pPr algn="l">
              <a:defRPr sz="5000" b="1">
                <a:solidFill>
                  <a:schemeClr val="bg1"/>
                </a:solidFill>
              </a:defRPr>
            </a:lvl1pPr>
          </a:lstStyle>
          <a:p>
            <a:r>
              <a:rPr lang="es-ES" dirty="0"/>
              <a:t>Modificar título</a:t>
            </a:r>
            <a:endParaRPr lang="es-EC" dirty="0"/>
          </a:p>
        </p:txBody>
      </p:sp>
      <p:sp>
        <p:nvSpPr>
          <p:cNvPr id="4" name="Marcador de texto 3">
            <a:extLst>
              <a:ext uri="{FF2B5EF4-FFF2-40B4-BE49-F238E27FC236}">
                <a16:creationId xmlns:a16="http://schemas.microsoft.com/office/drawing/2014/main" xmlns="" id="{036DA108-CC64-8041-9CE8-6611CB1CF76D}"/>
              </a:ext>
            </a:extLst>
          </p:cNvPr>
          <p:cNvSpPr>
            <a:spLocks noGrp="1"/>
          </p:cNvSpPr>
          <p:nvPr>
            <p:ph type="body" sz="quarter" idx="11" hasCustomPrompt="1"/>
          </p:nvPr>
        </p:nvSpPr>
        <p:spPr>
          <a:xfrm>
            <a:off x="2838450" y="3824247"/>
            <a:ext cx="7077075" cy="628650"/>
          </a:xfrm>
        </p:spPr>
        <p:txBody>
          <a:bodyPr anchor="ctr"/>
          <a:lstStyle>
            <a:lvl1pPr marL="0" indent="0">
              <a:buNone/>
              <a:defRPr>
                <a:solidFill>
                  <a:schemeClr val="bg1"/>
                </a:solidFill>
              </a:defRPr>
            </a:lvl1pPr>
          </a:lstStyle>
          <a:p>
            <a:r>
              <a:rPr lang="es-ES" dirty="0"/>
              <a:t>Modificar subtítulo</a:t>
            </a:r>
            <a:endParaRPr lang="x-none" dirty="0"/>
          </a:p>
        </p:txBody>
      </p:sp>
      <p:sp>
        <p:nvSpPr>
          <p:cNvPr id="9" name="Marcador de texto 5">
            <a:extLst>
              <a:ext uri="{FF2B5EF4-FFF2-40B4-BE49-F238E27FC236}">
                <a16:creationId xmlns:a16="http://schemas.microsoft.com/office/drawing/2014/main" xmlns="" id="{C1A5B344-05A5-8640-8E2E-E3968895E50A}"/>
              </a:ext>
            </a:extLst>
          </p:cNvPr>
          <p:cNvSpPr>
            <a:spLocks noGrp="1"/>
          </p:cNvSpPr>
          <p:nvPr>
            <p:ph type="body" sz="quarter" idx="12" hasCustomPrompt="1"/>
          </p:nvPr>
        </p:nvSpPr>
        <p:spPr>
          <a:xfrm>
            <a:off x="2838203" y="1174282"/>
            <a:ext cx="2012930" cy="1145056"/>
          </a:xfrm>
        </p:spPr>
        <p:txBody>
          <a:bodyPr>
            <a:noAutofit/>
          </a:bodyPr>
          <a:lstStyle>
            <a:lvl1pPr marL="0" indent="0" algn="ctr">
              <a:buNone/>
              <a:defRPr sz="8000" b="1">
                <a:solidFill>
                  <a:srgbClr val="5F71FF"/>
                </a:solidFill>
              </a:defRPr>
            </a:lvl1pPr>
          </a:lstStyle>
          <a:p>
            <a:r>
              <a:rPr lang="es-ES" dirty="0"/>
              <a:t>01.</a:t>
            </a:r>
            <a:endParaRPr lang="x-none" dirty="0"/>
          </a:p>
        </p:txBody>
      </p:sp>
      <p:sp>
        <p:nvSpPr>
          <p:cNvPr id="10" name="Redondear rectángulo de esquina del mismo lado 9">
            <a:extLst>
              <a:ext uri="{FF2B5EF4-FFF2-40B4-BE49-F238E27FC236}">
                <a16:creationId xmlns:a16="http://schemas.microsoft.com/office/drawing/2014/main" xmlns="" id="{EA77332D-5BE6-2E41-9430-D977A7350C72}"/>
              </a:ext>
            </a:extLst>
          </p:cNvPr>
          <p:cNvSpPr/>
          <p:nvPr userDrawn="1"/>
        </p:nvSpPr>
        <p:spPr>
          <a:xfrm>
            <a:off x="11126804" y="6210544"/>
            <a:ext cx="635268" cy="647456"/>
          </a:xfrm>
          <a:prstGeom prst="round2SameRect">
            <a:avLst/>
          </a:prstGeom>
          <a:solidFill>
            <a:srgbClr val="5F7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dirty="0"/>
          </a:p>
        </p:txBody>
      </p:sp>
      <p:sp>
        <p:nvSpPr>
          <p:cNvPr id="11" name="Marcador de texto 5">
            <a:extLst>
              <a:ext uri="{FF2B5EF4-FFF2-40B4-BE49-F238E27FC236}">
                <a16:creationId xmlns:a16="http://schemas.microsoft.com/office/drawing/2014/main" xmlns="" id="{5231DEA9-1501-A14C-A340-D43A76109E6E}"/>
              </a:ext>
            </a:extLst>
          </p:cNvPr>
          <p:cNvSpPr>
            <a:spLocks noGrp="1"/>
          </p:cNvSpPr>
          <p:nvPr>
            <p:ph type="body" sz="quarter" idx="13"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3531139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9B6347D3-1B44-DB40-9A5D-DF538A513AC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2E9B1DB-9A94-3A40-9F4B-28F59CED0E54}"/>
              </a:ext>
            </a:extLst>
          </p:cNvPr>
          <p:cNvSpPr>
            <a:spLocks noGrp="1"/>
          </p:cNvSpPr>
          <p:nvPr>
            <p:ph type="title" hasCustomPrompt="1"/>
          </p:nvPr>
        </p:nvSpPr>
        <p:spPr>
          <a:xfrm rot="16200000">
            <a:off x="-481445" y="2363941"/>
            <a:ext cx="4367151" cy="1325563"/>
          </a:xfrm>
        </p:spPr>
        <p:txBody>
          <a:bodyPr>
            <a:normAutofit/>
          </a:bodyPr>
          <a:lstStyle>
            <a:lvl1pPr>
              <a:defRPr sz="6000" b="1">
                <a:solidFill>
                  <a:schemeClr val="bg1"/>
                </a:solidFill>
              </a:defRPr>
            </a:lvl1pPr>
          </a:lstStyle>
          <a:p>
            <a:r>
              <a:rPr lang="es-ES" dirty="0"/>
              <a:t>Contenido</a:t>
            </a:r>
            <a:endParaRPr lang="x-none" dirty="0"/>
          </a:p>
        </p:txBody>
      </p:sp>
      <p:sp>
        <p:nvSpPr>
          <p:cNvPr id="4" name="Marcador de texto 5">
            <a:extLst>
              <a:ext uri="{FF2B5EF4-FFF2-40B4-BE49-F238E27FC236}">
                <a16:creationId xmlns:a16="http://schemas.microsoft.com/office/drawing/2014/main" xmlns="" id="{4970AD63-F706-8342-8F7E-663518769F48}"/>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132316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E9DE6FB3-6D8A-A847-ABFF-135A8D48CD5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CD6AF7B-4823-A647-B98C-1B8371BC9000}"/>
              </a:ext>
            </a:extLst>
          </p:cNvPr>
          <p:cNvSpPr>
            <a:spLocks noGrp="1"/>
          </p:cNvSpPr>
          <p:nvPr>
            <p:ph type="title"/>
          </p:nvPr>
        </p:nvSpPr>
        <p:spPr>
          <a:xfrm>
            <a:off x="797198" y="385376"/>
            <a:ext cx="7227771" cy="530024"/>
          </a:xfrm>
        </p:spPr>
        <p:txBody>
          <a:bodyPr>
            <a:normAutofit/>
          </a:bodyPr>
          <a:lstStyle>
            <a:lvl1pPr>
              <a:defRPr sz="3200" b="1">
                <a:solidFill>
                  <a:srgbClr val="212D5A"/>
                </a:solidFill>
              </a:defRPr>
            </a:lvl1pPr>
          </a:lstStyle>
          <a:p>
            <a:r>
              <a:rPr lang="es-ES" dirty="0"/>
              <a:t>Haga clic para modificar</a:t>
            </a:r>
            <a:endParaRPr lang="es-EC" dirty="0"/>
          </a:p>
        </p:txBody>
      </p:sp>
      <p:sp>
        <p:nvSpPr>
          <p:cNvPr id="4" name="Marcador de texto 3">
            <a:extLst>
              <a:ext uri="{FF2B5EF4-FFF2-40B4-BE49-F238E27FC236}">
                <a16:creationId xmlns:a16="http://schemas.microsoft.com/office/drawing/2014/main" xmlns="" id="{1C2C26F9-496F-4C4E-8339-48DE41724409}"/>
              </a:ext>
            </a:extLst>
          </p:cNvPr>
          <p:cNvSpPr>
            <a:spLocks noGrp="1"/>
          </p:cNvSpPr>
          <p:nvPr>
            <p:ph type="body" sz="quarter" idx="10" hasCustomPrompt="1"/>
          </p:nvPr>
        </p:nvSpPr>
        <p:spPr>
          <a:xfrm>
            <a:off x="797198" y="951025"/>
            <a:ext cx="7227614" cy="499155"/>
          </a:xfrm>
        </p:spPr>
        <p:txBody>
          <a:bodyPr anchor="ctr">
            <a:normAutofit/>
          </a:bodyPr>
          <a:lstStyle>
            <a:lvl1pPr marL="0" indent="0">
              <a:buNone/>
              <a:defRPr sz="2400">
                <a:solidFill>
                  <a:schemeClr val="tx1">
                    <a:lumMod val="65000"/>
                    <a:lumOff val="35000"/>
                  </a:schemeClr>
                </a:solidFill>
              </a:defRPr>
            </a:lvl1pPr>
          </a:lstStyle>
          <a:p>
            <a:r>
              <a:rPr lang="es-ES" dirty="0"/>
              <a:t>Haga clic para modificar</a:t>
            </a:r>
            <a:endParaRPr lang="x-none" dirty="0"/>
          </a:p>
        </p:txBody>
      </p:sp>
      <p:sp>
        <p:nvSpPr>
          <p:cNvPr id="6" name="Marcador de texto 5">
            <a:extLst>
              <a:ext uri="{FF2B5EF4-FFF2-40B4-BE49-F238E27FC236}">
                <a16:creationId xmlns:a16="http://schemas.microsoft.com/office/drawing/2014/main" xmlns="" id="{C0D8D9E4-ED4C-EB45-8C46-72E5DBAB40D5}"/>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861351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7BDD29F2-EF0B-4347-9278-8857A52A5BE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0977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E472FB7-C2C3-245C-B8D6-D8430FA9D9E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xmlns="" id="{EA29CCF9-FD08-BC3B-7149-79C6A4BE31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xmlns="" id="{7F1E5281-7BB6-6D65-561E-C8D1722EC6FA}"/>
              </a:ext>
            </a:extLst>
          </p:cNvPr>
          <p:cNvSpPr>
            <a:spLocks noGrp="1"/>
          </p:cNvSpPr>
          <p:nvPr>
            <p:ph type="dt" sz="half" idx="10"/>
          </p:nvPr>
        </p:nvSpPr>
        <p:spPr/>
        <p:txBody>
          <a:bodyPr/>
          <a:lstStyle/>
          <a:p>
            <a:fld id="{93638263-A737-4E84-9572-87F252C943F5}" type="datetimeFigureOut">
              <a:rPr lang="es-ES" smtClean="0"/>
              <a:t>01/08/2024</a:t>
            </a:fld>
            <a:endParaRPr lang="es-ES"/>
          </a:p>
        </p:txBody>
      </p:sp>
      <p:sp>
        <p:nvSpPr>
          <p:cNvPr id="5" name="Marcador de pie de página 4">
            <a:extLst>
              <a:ext uri="{FF2B5EF4-FFF2-40B4-BE49-F238E27FC236}">
                <a16:creationId xmlns:a16="http://schemas.microsoft.com/office/drawing/2014/main" xmlns="" id="{C830DA57-50D3-94DA-3D04-23591E66727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41AC6044-E144-1DF7-A42C-89ADEE987909}"/>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26703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A0F65DF1-69E9-D42F-4A21-72077A6B2601}"/>
              </a:ext>
            </a:extLst>
          </p:cNvPr>
          <p:cNvSpPr>
            <a:spLocks noGrp="1"/>
          </p:cNvSpPr>
          <p:nvPr>
            <p:ph type="dt" sz="half" idx="10"/>
          </p:nvPr>
        </p:nvSpPr>
        <p:spPr/>
        <p:txBody>
          <a:bodyPr/>
          <a:lstStyle/>
          <a:p>
            <a:fld id="{93638263-A737-4E84-9572-87F252C943F5}" type="datetimeFigureOut">
              <a:rPr lang="es-ES" smtClean="0"/>
              <a:t>01/08/2024</a:t>
            </a:fld>
            <a:endParaRPr lang="es-ES"/>
          </a:p>
        </p:txBody>
      </p:sp>
      <p:sp>
        <p:nvSpPr>
          <p:cNvPr id="3" name="Marcador de pie de página 2">
            <a:extLst>
              <a:ext uri="{FF2B5EF4-FFF2-40B4-BE49-F238E27FC236}">
                <a16:creationId xmlns:a16="http://schemas.microsoft.com/office/drawing/2014/main" xmlns="" id="{18AF9CD3-36AE-AE78-5BC0-467BFD7D6A2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xmlns="" id="{CD5DE2E2-7B5C-2DB4-25C3-8FF87A440287}"/>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395252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olo el título">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A3A6E091-7C03-A443-A6D2-38D7BDCE83D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850ADB42-67F8-B244-80CB-7A4A6F8B8139}"/>
              </a:ext>
            </a:extLst>
          </p:cNvPr>
          <p:cNvSpPr>
            <a:spLocks noGrp="1"/>
          </p:cNvSpPr>
          <p:nvPr>
            <p:ph type="title" hasCustomPrompt="1"/>
          </p:nvPr>
        </p:nvSpPr>
        <p:spPr>
          <a:xfrm>
            <a:off x="838200" y="340411"/>
            <a:ext cx="7737389" cy="672843"/>
          </a:xfrm>
        </p:spPr>
        <p:txBody>
          <a:bodyPr>
            <a:normAutofit/>
          </a:bodyPr>
          <a:lstStyle>
            <a:lvl1pPr>
              <a:defRPr sz="3600" b="1">
                <a:solidFill>
                  <a:srgbClr val="1F285D"/>
                </a:solidFill>
              </a:defRPr>
            </a:lvl1pPr>
          </a:lstStyle>
          <a:p>
            <a:r>
              <a:rPr lang="es-ES" dirty="0"/>
              <a:t>Editar título</a:t>
            </a:r>
            <a:endParaRPr lang="es-419" dirty="0"/>
          </a:p>
        </p:txBody>
      </p:sp>
      <p:sp>
        <p:nvSpPr>
          <p:cNvPr id="11" name="Marcador de texto 10">
            <a:extLst>
              <a:ext uri="{FF2B5EF4-FFF2-40B4-BE49-F238E27FC236}">
                <a16:creationId xmlns:a16="http://schemas.microsoft.com/office/drawing/2014/main" xmlns="" id="{FE0C7826-BD6F-3F44-93EE-AB675BEF60DB}"/>
              </a:ext>
            </a:extLst>
          </p:cNvPr>
          <p:cNvSpPr>
            <a:spLocks noGrp="1"/>
          </p:cNvSpPr>
          <p:nvPr>
            <p:ph type="body" sz="quarter" idx="10" hasCustomPrompt="1"/>
          </p:nvPr>
        </p:nvSpPr>
        <p:spPr>
          <a:xfrm>
            <a:off x="838200" y="1012825"/>
            <a:ext cx="7737475" cy="457629"/>
          </a:xfrm>
        </p:spPr>
        <p:txBody>
          <a:bodyPr>
            <a:normAutofit/>
          </a:bodyPr>
          <a:lstStyle>
            <a:lvl1pPr marL="0" indent="0">
              <a:buNone/>
              <a:defRPr sz="2400">
                <a:solidFill>
                  <a:srgbClr val="646481"/>
                </a:solidFill>
              </a:defRPr>
            </a:lvl1pPr>
          </a:lstStyle>
          <a:p>
            <a:r>
              <a:rPr lang="es-ES" dirty="0"/>
              <a:t>Haga clic para modificar</a:t>
            </a:r>
            <a:endParaRPr lang="es-419" dirty="0"/>
          </a:p>
        </p:txBody>
      </p:sp>
      <p:sp>
        <p:nvSpPr>
          <p:cNvPr id="13" name="Marcador de texto 12">
            <a:extLst>
              <a:ext uri="{FF2B5EF4-FFF2-40B4-BE49-F238E27FC236}">
                <a16:creationId xmlns:a16="http://schemas.microsoft.com/office/drawing/2014/main" xmlns="" id="{8DAAF717-D746-FE4F-A5F1-E3136E0F16AD}"/>
              </a:ext>
            </a:extLst>
          </p:cNvPr>
          <p:cNvSpPr>
            <a:spLocks noGrp="1"/>
          </p:cNvSpPr>
          <p:nvPr>
            <p:ph type="body" sz="quarter" idx="11" hasCustomPrompt="1"/>
          </p:nvPr>
        </p:nvSpPr>
        <p:spPr>
          <a:xfrm>
            <a:off x="11083969" y="6289632"/>
            <a:ext cx="728662" cy="457629"/>
          </a:xfrm>
        </p:spPr>
        <p:txBody>
          <a:bodyPr/>
          <a:lstStyle>
            <a:lvl1pPr marL="0" indent="0" algn="ctr">
              <a:buNone/>
              <a:defRPr b="1">
                <a:solidFill>
                  <a:schemeClr val="bg1"/>
                </a:solidFill>
              </a:defRPr>
            </a:lvl1pPr>
          </a:lstStyle>
          <a:p>
            <a:r>
              <a:rPr lang="es-ES" dirty="0"/>
              <a:t>01</a:t>
            </a:r>
            <a:endParaRPr lang="es-419" dirty="0"/>
          </a:p>
        </p:txBody>
      </p:sp>
    </p:spTree>
    <p:extLst>
      <p:ext uri="{BB962C8B-B14F-4D97-AF65-F5344CB8AC3E}">
        <p14:creationId xmlns:p14="http://schemas.microsoft.com/office/powerpoint/2010/main" val="337643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5AFFA344-97B1-2E42-9322-C455A09CB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xmlns="" id="{7249D5DD-1BDF-D242-9FCC-33931EADFD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es-ES"/>
              <a:t>Editar los estilos de texto del patrón
Segundo nivel
Tercer nivel
Cuarto nivel
Quinto nivel</a:t>
            </a:r>
            <a:endParaRPr lang="es-EC"/>
          </a:p>
        </p:txBody>
      </p:sp>
      <p:sp>
        <p:nvSpPr>
          <p:cNvPr id="4" name="Marcador de fecha 3">
            <a:extLst>
              <a:ext uri="{FF2B5EF4-FFF2-40B4-BE49-F238E27FC236}">
                <a16:creationId xmlns:a16="http://schemas.microsoft.com/office/drawing/2014/main" xmlns="" id="{138C3082-503C-2949-9FE2-4BE9395DFC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09197-C62B-E041-B7A6-078879F8728D}" type="datetimeFigureOut">
              <a:rPr lang="es-EC" smtClean="0"/>
              <a:t>1/8/2024</a:t>
            </a:fld>
            <a:endParaRPr lang="es-EC"/>
          </a:p>
        </p:txBody>
      </p:sp>
      <p:sp>
        <p:nvSpPr>
          <p:cNvPr id="5" name="Marcador de pie de página 4">
            <a:extLst>
              <a:ext uri="{FF2B5EF4-FFF2-40B4-BE49-F238E27FC236}">
                <a16:creationId xmlns:a16="http://schemas.microsoft.com/office/drawing/2014/main" xmlns="" id="{C19FE301-8AFC-C744-B8C1-DE8A5B747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Marcador de número de diapositiva 5">
            <a:extLst>
              <a:ext uri="{FF2B5EF4-FFF2-40B4-BE49-F238E27FC236}">
                <a16:creationId xmlns:a16="http://schemas.microsoft.com/office/drawing/2014/main" xmlns="" id="{B0F974DB-B6FD-6D46-8745-1BB4CB07D8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9FF70-6B49-2041-A5E1-3A534BD2F87D}" type="slidenum">
              <a:rPr lang="es-EC" smtClean="0"/>
              <a:t>‹Nº›</a:t>
            </a:fld>
            <a:endParaRPr lang="es-EC"/>
          </a:p>
        </p:txBody>
      </p:sp>
    </p:spTree>
    <p:extLst>
      <p:ext uri="{BB962C8B-B14F-4D97-AF65-F5344CB8AC3E}">
        <p14:creationId xmlns:p14="http://schemas.microsoft.com/office/powerpoint/2010/main" val="415575497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4" r:id="rId5"/>
    <p:sldLayoutId id="2147483656" r:id="rId6"/>
    <p:sldLayoutId id="2147483657" r:id="rId7"/>
    <p:sldLayoutId id="214748365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xmlns="" id="{41407185-C547-004B-A808-08C1D56731EB}"/>
              </a:ext>
            </a:extLst>
          </p:cNvPr>
          <p:cNvSpPr>
            <a:spLocks noGrp="1"/>
          </p:cNvSpPr>
          <p:nvPr>
            <p:ph type="subTitle" idx="1"/>
          </p:nvPr>
        </p:nvSpPr>
        <p:spPr>
          <a:xfrm>
            <a:off x="1093612" y="3247097"/>
            <a:ext cx="8197516" cy="700455"/>
          </a:xfrm>
        </p:spPr>
        <p:txBody>
          <a:bodyPr>
            <a:normAutofit fontScale="77500" lnSpcReduction="20000"/>
          </a:bodyPr>
          <a:lstStyle/>
          <a:p>
            <a:r>
              <a:rPr lang="es-ES" dirty="0"/>
              <a:t>Instituto Nacional de Estadística y Censos (INEC) - Ecuador</a:t>
            </a:r>
            <a:endParaRPr lang="x-none" dirty="0"/>
          </a:p>
        </p:txBody>
      </p:sp>
      <p:sp>
        <p:nvSpPr>
          <p:cNvPr id="4" name="Marcador de texto 3">
            <a:extLst>
              <a:ext uri="{FF2B5EF4-FFF2-40B4-BE49-F238E27FC236}">
                <a16:creationId xmlns:a16="http://schemas.microsoft.com/office/drawing/2014/main" xmlns="" id="{605ED854-5B8D-3741-B50E-44B9B77B9E70}"/>
              </a:ext>
            </a:extLst>
          </p:cNvPr>
          <p:cNvSpPr>
            <a:spLocks noGrp="1"/>
          </p:cNvSpPr>
          <p:nvPr>
            <p:ph type="body" sz="quarter" idx="11"/>
          </p:nvPr>
        </p:nvSpPr>
        <p:spPr>
          <a:xfrm>
            <a:off x="1224240" y="4440060"/>
            <a:ext cx="2093725" cy="481281"/>
          </a:xfrm>
        </p:spPr>
        <p:txBody>
          <a:bodyPr>
            <a:normAutofit/>
          </a:bodyPr>
          <a:lstStyle/>
          <a:p>
            <a:r>
              <a:rPr lang="es-ES" dirty="0"/>
              <a:t>Agosto-2024</a:t>
            </a:r>
          </a:p>
        </p:txBody>
      </p:sp>
      <p:sp>
        <p:nvSpPr>
          <p:cNvPr id="5" name="Título 1">
            <a:extLst>
              <a:ext uri="{FF2B5EF4-FFF2-40B4-BE49-F238E27FC236}">
                <a16:creationId xmlns:a16="http://schemas.microsoft.com/office/drawing/2014/main" xmlns="" id="{8A8E9921-E1FF-EE4E-B18A-8E593EF01E20}"/>
              </a:ext>
            </a:extLst>
          </p:cNvPr>
          <p:cNvSpPr txBox="1">
            <a:spLocks/>
          </p:cNvSpPr>
          <p:nvPr/>
        </p:nvSpPr>
        <p:spPr>
          <a:xfrm>
            <a:off x="897234" y="1119348"/>
            <a:ext cx="9244670" cy="18544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r>
              <a:rPr lang="es-ES" dirty="0"/>
              <a:t>Conceptos introductorios</a:t>
            </a:r>
          </a:p>
          <a:p>
            <a:r>
              <a:rPr lang="es-ES" dirty="0"/>
              <a:t>al muestreo</a:t>
            </a:r>
          </a:p>
        </p:txBody>
      </p:sp>
    </p:spTree>
    <p:extLst>
      <p:ext uri="{BB962C8B-B14F-4D97-AF65-F5344CB8AC3E}">
        <p14:creationId xmlns:p14="http://schemas.microsoft.com/office/powerpoint/2010/main" val="33723523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38203" y="2950456"/>
            <a:ext cx="7077694" cy="957087"/>
          </a:xfrm>
        </p:spPr>
        <p:txBody>
          <a:bodyPr>
            <a:normAutofit fontScale="90000"/>
          </a:bodyPr>
          <a:lstStyle/>
          <a:p>
            <a:r>
              <a:rPr lang="es-MX" dirty="0"/>
              <a:t>Conceptos básicos en la elaboración de un diseño muestral</a:t>
            </a:r>
            <a:endParaRPr lang="es-EC" dirty="0"/>
          </a:p>
        </p:txBody>
      </p:sp>
      <p:sp>
        <p:nvSpPr>
          <p:cNvPr id="3" name="Marcador de texto 2"/>
          <p:cNvSpPr>
            <a:spLocks noGrp="1"/>
          </p:cNvSpPr>
          <p:nvPr>
            <p:ph type="body" sz="quarter" idx="11"/>
          </p:nvPr>
        </p:nvSpPr>
        <p:spPr>
          <a:xfrm>
            <a:off x="2838203" y="5210595"/>
            <a:ext cx="7077075" cy="628650"/>
          </a:xfrm>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
        <p:nvSpPr>
          <p:cNvPr id="6" name="Marcador de texto 3"/>
          <p:cNvSpPr>
            <a:spLocks noGrp="1"/>
          </p:cNvSpPr>
          <p:nvPr>
            <p:ph type="body" sz="quarter" idx="12"/>
          </p:nvPr>
        </p:nvSpPr>
        <p:spPr>
          <a:xfrm>
            <a:off x="2838203" y="1174282"/>
            <a:ext cx="2012930" cy="1145056"/>
          </a:xfrm>
        </p:spPr>
        <p:txBody>
          <a:bodyPr/>
          <a:lstStyle/>
          <a:p>
            <a:r>
              <a:rPr lang="es-ES" dirty="0" smtClean="0"/>
              <a:t>03</a:t>
            </a:r>
            <a:endParaRPr lang="es-EC" dirty="0"/>
          </a:p>
        </p:txBody>
      </p:sp>
    </p:spTree>
    <p:extLst>
      <p:ext uri="{BB962C8B-B14F-4D97-AF65-F5344CB8AC3E}">
        <p14:creationId xmlns:p14="http://schemas.microsoft.com/office/powerpoint/2010/main" val="3793141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Marco de muestreo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333948"/>
            <a:ext cx="9479788" cy="3785652"/>
          </a:xfrm>
          <a:prstGeom prst="rect">
            <a:avLst/>
          </a:prstGeom>
          <a:noFill/>
        </p:spPr>
        <p:txBody>
          <a:bodyPr wrap="square" rtlCol="0">
            <a:spAutoFit/>
          </a:bodyPr>
          <a:lstStyle/>
          <a:p>
            <a:pPr marL="342900" indent="-342900" algn="just">
              <a:buFont typeface="Arial" panose="020B0604020202020204" pitchFamily="34" charset="0"/>
              <a:buChar char="•"/>
            </a:pPr>
            <a:r>
              <a:rPr lang="es-MX" sz="2000" dirty="0"/>
              <a:t>Un marco muestral es una lista de los elementos que forman el universo que está por estudiarse, los cuales se conocen como unidades muestrales. Cada uno de estos elementos comparten características que los permite identificarse.</a:t>
            </a:r>
          </a:p>
          <a:p>
            <a:pPr marL="342900" indent="-342900" algn="just">
              <a:buFont typeface="Arial" panose="020B0604020202020204" pitchFamily="34" charset="0"/>
              <a:buChar char="•"/>
            </a:pPr>
            <a:r>
              <a:rPr lang="es-MX" sz="2000" dirty="0"/>
              <a:t>A partir del marco muestral es posible extraer la muestra de estudio es decir, la población que se va a investigar.</a:t>
            </a:r>
          </a:p>
          <a:p>
            <a:pPr marL="342900" indent="-342900" algn="just">
              <a:buFont typeface="Arial" panose="020B0604020202020204" pitchFamily="34" charset="0"/>
              <a:buChar char="•"/>
            </a:pPr>
            <a:r>
              <a:rPr lang="es-MX" sz="2000" dirty="0"/>
              <a:t>Para realizar un muestreo probabilístico, es sumamente necesario ejecutar este método, ya que permite encontrar la unidad que va a ser el objeto de estudio. </a:t>
            </a:r>
          </a:p>
          <a:p>
            <a:pPr marL="342900" indent="-342900" algn="just">
              <a:buFont typeface="Arial" panose="020B0604020202020204" pitchFamily="34" charset="0"/>
              <a:buChar char="•"/>
            </a:pPr>
            <a:r>
              <a:rPr lang="es-MX" sz="2000" dirty="0"/>
              <a:t>El marco muestral debe ser preciso, libre de omisiones y duplicaciones. Los datos y las unidades deben cubrir a toda la población e identificarlas correctamente. </a:t>
            </a:r>
            <a:endParaRPr lang="es-ES" sz="2000" dirty="0"/>
          </a:p>
        </p:txBody>
      </p:sp>
      <p:pic>
        <p:nvPicPr>
          <p:cNvPr id="2050" name="Picture 2" descr="Qué son los métodos de muestreo y cómo se elige el mejor? - Estudiantes por  la Mejor Evidencia - ExME">
            <a:extLst>
              <a:ext uri="{FF2B5EF4-FFF2-40B4-BE49-F238E27FC236}">
                <a16:creationId xmlns:a16="http://schemas.microsoft.com/office/drawing/2014/main" xmlns="" id="{F50B894A-4EE2-D788-7A33-D852612905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96471" y="4947151"/>
            <a:ext cx="2781721" cy="1485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31344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Dominios de </a:t>
            </a:r>
            <a:r>
              <a:rPr lang="es-ES" dirty="0" smtClean="0"/>
              <a:t>diseño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274534"/>
            <a:ext cx="9479788" cy="1323439"/>
          </a:xfrm>
          <a:prstGeom prst="rect">
            <a:avLst/>
          </a:prstGeom>
          <a:noFill/>
        </p:spPr>
        <p:txBody>
          <a:bodyPr wrap="square" rtlCol="0">
            <a:spAutoFit/>
          </a:bodyPr>
          <a:lstStyle/>
          <a:p>
            <a:pPr marL="342900" indent="-342900" algn="just">
              <a:buFont typeface="Arial" panose="020B0604020202020204" pitchFamily="34" charset="0"/>
              <a:buChar char="•"/>
            </a:pPr>
            <a:r>
              <a:rPr lang="es-MX" sz="2000" dirty="0"/>
              <a:t>Un dominio de diseño consiste en una subpoblación que puede identificarse en el marco de muestreo y, por lo tanto, puede ser manejada independientemente en el tamaño de muestra, procedimientos de muestreo y </a:t>
            </a:r>
            <a:r>
              <a:rPr lang="es-MX" sz="2000" dirty="0" smtClean="0"/>
              <a:t>demás.</a:t>
            </a:r>
            <a:endParaRPr lang="es-ES" sz="2000" dirty="0"/>
          </a:p>
        </p:txBody>
      </p:sp>
      <p:graphicFrame>
        <p:nvGraphicFramePr>
          <p:cNvPr id="8" name="Tabla 7">
            <a:extLst>
              <a:ext uri="{FF2B5EF4-FFF2-40B4-BE49-F238E27FC236}">
                <a16:creationId xmlns:a16="http://schemas.microsoft.com/office/drawing/2014/main" xmlns="" id="{B24DE75F-FE45-4B6D-072F-9FB5FDDDBF53}"/>
              </a:ext>
            </a:extLst>
          </p:cNvPr>
          <p:cNvGraphicFramePr>
            <a:graphicFrameLocks noGrp="1"/>
          </p:cNvGraphicFramePr>
          <p:nvPr>
            <p:extLst>
              <p:ext uri="{D42A27DB-BD31-4B8C-83A1-F6EECF244321}">
                <p14:modId xmlns:p14="http://schemas.microsoft.com/office/powerpoint/2010/main" val="2062834698"/>
              </p:ext>
            </p:extLst>
          </p:nvPr>
        </p:nvGraphicFramePr>
        <p:xfrm>
          <a:off x="2757949" y="2964622"/>
          <a:ext cx="6518788" cy="3457575"/>
        </p:xfrm>
        <a:graphic>
          <a:graphicData uri="http://schemas.openxmlformats.org/drawingml/2006/table">
            <a:tbl>
              <a:tblPr>
                <a:tableStyleId>{5C22544A-7EE6-4342-B048-85BDC9FD1C3A}</a:tableStyleId>
              </a:tblPr>
              <a:tblGrid>
                <a:gridCol w="1629697">
                  <a:extLst>
                    <a:ext uri="{9D8B030D-6E8A-4147-A177-3AD203B41FA5}">
                      <a16:colId xmlns:a16="http://schemas.microsoft.com/office/drawing/2014/main" xmlns="" val="3886852878"/>
                    </a:ext>
                  </a:extLst>
                </a:gridCol>
                <a:gridCol w="1629697">
                  <a:extLst>
                    <a:ext uri="{9D8B030D-6E8A-4147-A177-3AD203B41FA5}">
                      <a16:colId xmlns:a16="http://schemas.microsoft.com/office/drawing/2014/main" xmlns="" val="190016855"/>
                    </a:ext>
                  </a:extLst>
                </a:gridCol>
                <a:gridCol w="1629697">
                  <a:extLst>
                    <a:ext uri="{9D8B030D-6E8A-4147-A177-3AD203B41FA5}">
                      <a16:colId xmlns:a16="http://schemas.microsoft.com/office/drawing/2014/main" xmlns="" val="4024669177"/>
                    </a:ext>
                  </a:extLst>
                </a:gridCol>
                <a:gridCol w="1629697">
                  <a:extLst>
                    <a:ext uri="{9D8B030D-6E8A-4147-A177-3AD203B41FA5}">
                      <a16:colId xmlns:a16="http://schemas.microsoft.com/office/drawing/2014/main" xmlns="" val="2351270313"/>
                    </a:ext>
                  </a:extLst>
                </a:gridCol>
              </a:tblGrid>
              <a:tr h="302274">
                <a:tc>
                  <a:txBody>
                    <a:bodyPr/>
                    <a:lstStyle/>
                    <a:p>
                      <a:pPr algn="l" fontAlgn="b"/>
                      <a:endParaRPr lang="es-EC" sz="2000" b="0" i="0" u="none" strike="noStrike" dirty="0">
                        <a:solidFill>
                          <a:srgbClr val="000000"/>
                        </a:solidFill>
                        <a:effectLst/>
                        <a:latin typeface="Aptos Narrow" panose="020B0004020202020204" pitchFamily="34" charset="0"/>
                      </a:endParaRPr>
                    </a:p>
                  </a:txBody>
                  <a:tcPr marL="9525" marR="9525" marT="9525" marB="0" anchor="b"/>
                </a:tc>
                <a:tc gridSpan="2">
                  <a:txBody>
                    <a:bodyPr/>
                    <a:lstStyle/>
                    <a:p>
                      <a:pPr algn="ctr" fontAlgn="b"/>
                      <a:r>
                        <a:rPr lang="es-EC" sz="2000" u="none" strike="noStrike">
                          <a:effectLst/>
                          <a:highlight>
                            <a:srgbClr val="DAE9F8"/>
                          </a:highlight>
                        </a:rPr>
                        <a:t>TAMAÑO DE EMPRESA</a:t>
                      </a:r>
                      <a:endParaRPr lang="es-EC" sz="2000" b="0" i="0" u="none" strike="noStrike">
                        <a:solidFill>
                          <a:srgbClr val="000000"/>
                        </a:solidFill>
                        <a:effectLst/>
                        <a:highlight>
                          <a:srgbClr val="DAE9F8"/>
                        </a:highlight>
                        <a:latin typeface="Aptos Narrow" panose="020B0004020202020204" pitchFamily="34" charset="0"/>
                      </a:endParaRPr>
                    </a:p>
                  </a:txBody>
                  <a:tcPr marL="9525" marR="9525" marT="9525" marB="0" anchor="b"/>
                </a:tc>
                <a:tc hMerge="1">
                  <a:txBody>
                    <a:bodyPr/>
                    <a:lstStyle/>
                    <a:p>
                      <a:endParaRPr lang="es-EC"/>
                    </a:p>
                  </a:txBody>
                  <a:tcPr/>
                </a:tc>
                <a:tc>
                  <a:txBody>
                    <a:bodyPr/>
                    <a:lstStyle/>
                    <a:p>
                      <a:pPr algn="l" fontAlgn="b"/>
                      <a:endParaRPr lang="es-EC" sz="2000" b="0" i="0" u="none" strike="noStrike">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2897400102"/>
                  </a:ext>
                </a:extLst>
              </a:tr>
              <a:tr h="302274">
                <a:tc>
                  <a:txBody>
                    <a:bodyPr/>
                    <a:lstStyle/>
                    <a:p>
                      <a:pPr algn="ctr" fontAlgn="b"/>
                      <a:r>
                        <a:rPr lang="es-EC" sz="2000" u="none" strike="noStrike">
                          <a:effectLst/>
                          <a:highlight>
                            <a:srgbClr val="8996FF"/>
                          </a:highlight>
                        </a:rPr>
                        <a:t>Código</a:t>
                      </a:r>
                      <a:endParaRPr lang="es-EC" sz="2000" b="1" i="0" u="none" strike="noStrike">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2000" u="none" strike="noStrike">
                          <a:effectLst/>
                          <a:highlight>
                            <a:srgbClr val="8996FF"/>
                          </a:highlight>
                        </a:rPr>
                        <a:t>Medianas</a:t>
                      </a:r>
                      <a:endParaRPr lang="es-EC" sz="2000" b="1" i="0" u="none" strike="noStrike">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2000" u="none" strike="noStrike">
                          <a:effectLst/>
                          <a:highlight>
                            <a:srgbClr val="8996FF"/>
                          </a:highlight>
                        </a:rPr>
                        <a:t>Grandes</a:t>
                      </a:r>
                      <a:endParaRPr lang="es-EC" sz="2000" b="1" i="0" u="none" strike="noStrike">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2000" u="none" strike="noStrike" dirty="0">
                          <a:effectLst/>
                          <a:highlight>
                            <a:srgbClr val="8996FF"/>
                          </a:highlight>
                        </a:rPr>
                        <a:t>Totales</a:t>
                      </a:r>
                      <a:endParaRPr lang="es-EC" sz="2000" b="1" i="0" u="none" strike="noStrike" dirty="0">
                        <a:solidFill>
                          <a:srgbClr val="000000"/>
                        </a:solidFill>
                        <a:effectLst/>
                        <a:highlight>
                          <a:srgbClr val="8996FF"/>
                        </a:highlight>
                        <a:latin typeface="Aptos Narrow" panose="020B0004020202020204" pitchFamily="34" charset="0"/>
                      </a:endParaRPr>
                    </a:p>
                  </a:txBody>
                  <a:tcPr marL="9525" marR="9525" marT="9525" marB="0" anchor="b"/>
                </a:tc>
                <a:extLst>
                  <a:ext uri="{0D108BD9-81ED-4DB2-BD59-A6C34878D82A}">
                    <a16:rowId xmlns:a16="http://schemas.microsoft.com/office/drawing/2014/main" xmlns="" val="3687089953"/>
                  </a:ext>
                </a:extLst>
              </a:tr>
              <a:tr h="302274">
                <a:tc>
                  <a:txBody>
                    <a:bodyPr/>
                    <a:lstStyle/>
                    <a:p>
                      <a:pPr algn="ctr" fontAlgn="b"/>
                      <a:r>
                        <a:rPr lang="es-EC" sz="2000" u="none" strike="noStrike">
                          <a:effectLst/>
                        </a:rPr>
                        <a:t>A</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139</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44</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183</a:t>
                      </a:r>
                      <a:endParaRPr lang="es-EC" sz="2000" b="0" i="0" u="none" strike="noStrike">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925849654"/>
                  </a:ext>
                </a:extLst>
              </a:tr>
              <a:tr h="302274">
                <a:tc>
                  <a:txBody>
                    <a:bodyPr/>
                    <a:lstStyle/>
                    <a:p>
                      <a:pPr algn="ctr" fontAlgn="b"/>
                      <a:r>
                        <a:rPr lang="es-EC" sz="2000" u="none" strike="noStrike">
                          <a:effectLst/>
                        </a:rPr>
                        <a:t>B</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135</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41</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176</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2837208739"/>
                  </a:ext>
                </a:extLst>
              </a:tr>
              <a:tr h="302274">
                <a:tc>
                  <a:txBody>
                    <a:bodyPr/>
                    <a:lstStyle/>
                    <a:p>
                      <a:pPr algn="ctr" fontAlgn="b"/>
                      <a:r>
                        <a:rPr lang="es-EC" sz="2000" u="none" strike="noStrike" dirty="0">
                          <a:effectLst/>
                        </a:rPr>
                        <a:t>C</a:t>
                      </a:r>
                      <a:endParaRPr lang="es-EC" sz="2000" b="1"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461</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602</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1063</a:t>
                      </a:r>
                      <a:endParaRPr lang="es-EC" sz="2000" b="0" i="0" u="none" strike="noStrike">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642120733"/>
                  </a:ext>
                </a:extLst>
              </a:tr>
              <a:tr h="302274">
                <a:tc>
                  <a:txBody>
                    <a:bodyPr/>
                    <a:lstStyle/>
                    <a:p>
                      <a:pPr algn="ctr" fontAlgn="b"/>
                      <a:r>
                        <a:rPr lang="es-EC" sz="2000" u="none" strike="noStrike">
                          <a:effectLst/>
                        </a:rPr>
                        <a:t>J</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100</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7</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107</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321394426"/>
                  </a:ext>
                </a:extLst>
              </a:tr>
              <a:tr h="302274">
                <a:tc>
                  <a:txBody>
                    <a:bodyPr/>
                    <a:lstStyle/>
                    <a:p>
                      <a:pPr algn="ctr" fontAlgn="b"/>
                      <a:r>
                        <a:rPr lang="es-EC" sz="2000" u="none" strike="noStrike">
                          <a:effectLst/>
                        </a:rPr>
                        <a:t>K</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9</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63</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72</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2129448171"/>
                  </a:ext>
                </a:extLst>
              </a:tr>
              <a:tr h="302274">
                <a:tc>
                  <a:txBody>
                    <a:bodyPr/>
                    <a:lstStyle/>
                    <a:p>
                      <a:pPr algn="ctr" fontAlgn="b"/>
                      <a:r>
                        <a:rPr lang="es-EC" sz="2000" u="none" strike="noStrike">
                          <a:effectLst/>
                        </a:rPr>
                        <a:t>L</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50</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3</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53</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886864030"/>
                  </a:ext>
                </a:extLst>
              </a:tr>
              <a:tr h="302274">
                <a:tc>
                  <a:txBody>
                    <a:bodyPr/>
                    <a:lstStyle/>
                    <a:p>
                      <a:pPr algn="ctr" fontAlgn="b"/>
                      <a:r>
                        <a:rPr lang="es-EC" sz="2000" u="none" strike="noStrike">
                          <a:effectLst/>
                        </a:rPr>
                        <a:t>M</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60</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5</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65</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253914038"/>
                  </a:ext>
                </a:extLst>
              </a:tr>
              <a:tr h="302274">
                <a:tc>
                  <a:txBody>
                    <a:bodyPr/>
                    <a:lstStyle/>
                    <a:p>
                      <a:pPr algn="ctr" fontAlgn="b"/>
                      <a:r>
                        <a:rPr lang="es-EC" sz="2000" u="none" strike="noStrike">
                          <a:effectLst/>
                        </a:rPr>
                        <a:t>N</a:t>
                      </a:r>
                      <a:endParaRPr lang="es-EC" sz="20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310</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17</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327</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2766452551"/>
                  </a:ext>
                </a:extLst>
              </a:tr>
              <a:tr h="302274">
                <a:tc>
                  <a:txBody>
                    <a:bodyPr/>
                    <a:lstStyle/>
                    <a:p>
                      <a:pPr algn="ctr" fontAlgn="b"/>
                      <a:r>
                        <a:rPr lang="es-EC" sz="2000" u="none" strike="noStrike">
                          <a:effectLst/>
                        </a:rPr>
                        <a:t> </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1264</a:t>
                      </a:r>
                      <a:endParaRPr lang="es-EC" sz="20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a:effectLst/>
                        </a:rPr>
                        <a:t>782</a:t>
                      </a:r>
                      <a:endParaRPr lang="es-EC" sz="20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2000" u="none" strike="noStrike" dirty="0">
                          <a:effectLst/>
                        </a:rPr>
                        <a:t>2046</a:t>
                      </a:r>
                      <a:endParaRPr lang="es-EC" sz="2000" b="0"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3443826552"/>
                  </a:ext>
                </a:extLst>
              </a:tr>
            </a:tbl>
          </a:graphicData>
        </a:graphic>
      </p:graphicFrame>
    </p:spTree>
    <p:extLst>
      <p:ext uri="{BB962C8B-B14F-4D97-AF65-F5344CB8AC3E}">
        <p14:creationId xmlns:p14="http://schemas.microsoft.com/office/powerpoint/2010/main" val="127320779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Estratificación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935227" y="1333294"/>
            <a:ext cx="9479788" cy="1938992"/>
          </a:xfrm>
          <a:prstGeom prst="rect">
            <a:avLst/>
          </a:prstGeom>
          <a:noFill/>
        </p:spPr>
        <p:txBody>
          <a:bodyPr wrap="square" rtlCol="0">
            <a:spAutoFit/>
          </a:bodyPr>
          <a:lstStyle/>
          <a:p>
            <a:pPr marL="342900" indent="-342900" algn="just">
              <a:buFont typeface="Arial" panose="020B0604020202020204" pitchFamily="34" charset="0"/>
              <a:buChar char="•"/>
            </a:pPr>
            <a:r>
              <a:rPr lang="es-MX" sz="2000" dirty="0"/>
              <a:t>La estratificación se refiere a la subdivisión de una población determinada en subconjuntos con características propias. </a:t>
            </a:r>
            <a:endParaRPr lang="es-MX" sz="2000" dirty="0" smtClean="0"/>
          </a:p>
          <a:p>
            <a:pPr marL="342900" indent="-342900" algn="just">
              <a:buFont typeface="Arial" panose="020B0604020202020204" pitchFamily="34" charset="0"/>
              <a:buChar char="•"/>
            </a:pPr>
            <a:endParaRPr lang="es-MX" sz="2000" dirty="0"/>
          </a:p>
          <a:p>
            <a:pPr marL="342900" indent="-342900" algn="just">
              <a:buFont typeface="Arial" panose="020B0604020202020204" pitchFamily="34" charset="0"/>
              <a:buChar char="•"/>
            </a:pPr>
            <a:r>
              <a:rPr lang="es-MX" sz="2000" dirty="0" smtClean="0"/>
              <a:t>Esta </a:t>
            </a:r>
            <a:r>
              <a:rPr lang="es-MX" sz="2000" dirty="0"/>
              <a:t>acción se lleva a cabo como una etapa previa a la selección de la muestra, utilizando variables que aportan información para todas las unidades de la población. </a:t>
            </a:r>
          </a:p>
        </p:txBody>
      </p:sp>
      <p:pic>
        <p:nvPicPr>
          <p:cNvPr id="2050" name="Picture 2" descr="Dibujo del muestreo estratificad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76599" y="3384720"/>
            <a:ext cx="3638550" cy="3133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2280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Estratificación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19" y="1351229"/>
            <a:ext cx="9479788" cy="2246769"/>
          </a:xfrm>
          <a:prstGeom prst="rect">
            <a:avLst/>
          </a:prstGeom>
          <a:noFill/>
        </p:spPr>
        <p:txBody>
          <a:bodyPr wrap="square" rtlCol="0">
            <a:spAutoFit/>
          </a:bodyPr>
          <a:lstStyle/>
          <a:p>
            <a:pPr marL="342900" indent="-342900" algn="just">
              <a:buFont typeface="Arial" panose="020B0604020202020204" pitchFamily="34" charset="0"/>
              <a:buChar char="•"/>
            </a:pPr>
            <a:r>
              <a:rPr lang="es-MX" sz="2000" dirty="0" smtClean="0"/>
              <a:t>Los </a:t>
            </a:r>
            <a:r>
              <a:rPr lang="es-MX" sz="2000" dirty="0"/>
              <a:t>objetivos del proceso de estratificación son los siguientes</a:t>
            </a:r>
            <a:r>
              <a:rPr lang="es-MX" sz="2000" dirty="0" smtClean="0"/>
              <a:t>:</a:t>
            </a:r>
          </a:p>
          <a:p>
            <a:pPr marL="342900" indent="-342900" algn="just">
              <a:buFont typeface="Arial" panose="020B0604020202020204" pitchFamily="34" charset="0"/>
              <a:buChar char="•"/>
            </a:pPr>
            <a:endParaRPr lang="es-MX" sz="2000" dirty="0"/>
          </a:p>
          <a:p>
            <a:pPr marL="800100" lvl="1" indent="-342900" algn="just">
              <a:buFont typeface="Wingdings" panose="05000000000000000000" pitchFamily="2" charset="2"/>
              <a:buChar char="ü"/>
            </a:pPr>
            <a:r>
              <a:rPr lang="es-MX" sz="2000" dirty="0"/>
              <a:t>Agrupar a las unidades del marco en grupos de acuerdo a un conjunto de características determinadas.</a:t>
            </a:r>
          </a:p>
          <a:p>
            <a:pPr marL="800100" lvl="1" indent="-342900" algn="just">
              <a:buFont typeface="Wingdings" panose="05000000000000000000" pitchFamily="2" charset="2"/>
              <a:buChar char="ü"/>
            </a:pPr>
            <a:r>
              <a:rPr lang="es-MX" sz="2000" dirty="0"/>
              <a:t>Formar grupos homogéneos en su interior y heterogéneos entre ellos.</a:t>
            </a:r>
          </a:p>
          <a:p>
            <a:pPr marL="800100" lvl="1" indent="-342900" algn="just">
              <a:buFont typeface="Wingdings" panose="05000000000000000000" pitchFamily="2" charset="2"/>
              <a:buChar char="ü"/>
            </a:pPr>
            <a:r>
              <a:rPr lang="es-MX" sz="2000" dirty="0"/>
              <a:t>Mejorar la eficiencia del diseño muestral mediante la disminución de la varianza de los estimadores.</a:t>
            </a:r>
          </a:p>
        </p:txBody>
      </p:sp>
      <p:graphicFrame>
        <p:nvGraphicFramePr>
          <p:cNvPr id="2" name="Tabla 1">
            <a:extLst>
              <a:ext uri="{FF2B5EF4-FFF2-40B4-BE49-F238E27FC236}">
                <a16:creationId xmlns:a16="http://schemas.microsoft.com/office/drawing/2014/main" xmlns="" id="{F69CBFCB-E258-989A-FB5B-4E5AAEFB4041}"/>
              </a:ext>
            </a:extLst>
          </p:cNvPr>
          <p:cNvGraphicFramePr>
            <a:graphicFrameLocks noGrp="1"/>
          </p:cNvGraphicFramePr>
          <p:nvPr>
            <p:extLst>
              <p:ext uri="{D42A27DB-BD31-4B8C-83A1-F6EECF244321}">
                <p14:modId xmlns:p14="http://schemas.microsoft.com/office/powerpoint/2010/main" val="1763089544"/>
              </p:ext>
            </p:extLst>
          </p:nvPr>
        </p:nvGraphicFramePr>
        <p:xfrm>
          <a:off x="1409700" y="3963573"/>
          <a:ext cx="8941307" cy="1550706"/>
        </p:xfrm>
        <a:graphic>
          <a:graphicData uri="http://schemas.openxmlformats.org/drawingml/2006/table">
            <a:tbl>
              <a:tblPr>
                <a:tableStyleId>{5C22544A-7EE6-4342-B048-85BDC9FD1C3A}</a:tableStyleId>
              </a:tblPr>
              <a:tblGrid>
                <a:gridCol w="1456832">
                  <a:extLst>
                    <a:ext uri="{9D8B030D-6E8A-4147-A177-3AD203B41FA5}">
                      <a16:colId xmlns:a16="http://schemas.microsoft.com/office/drawing/2014/main" xmlns="" val="26862766"/>
                    </a:ext>
                  </a:extLst>
                </a:gridCol>
                <a:gridCol w="1602515">
                  <a:extLst>
                    <a:ext uri="{9D8B030D-6E8A-4147-A177-3AD203B41FA5}">
                      <a16:colId xmlns:a16="http://schemas.microsoft.com/office/drawing/2014/main" xmlns="" val="1867793338"/>
                    </a:ext>
                  </a:extLst>
                </a:gridCol>
                <a:gridCol w="2057775">
                  <a:extLst>
                    <a:ext uri="{9D8B030D-6E8A-4147-A177-3AD203B41FA5}">
                      <a16:colId xmlns:a16="http://schemas.microsoft.com/office/drawing/2014/main" xmlns="" val="1370243285"/>
                    </a:ext>
                  </a:extLst>
                </a:gridCol>
                <a:gridCol w="2367353">
                  <a:extLst>
                    <a:ext uri="{9D8B030D-6E8A-4147-A177-3AD203B41FA5}">
                      <a16:colId xmlns:a16="http://schemas.microsoft.com/office/drawing/2014/main" xmlns="" val="1471849688"/>
                    </a:ext>
                  </a:extLst>
                </a:gridCol>
                <a:gridCol w="1456832">
                  <a:extLst>
                    <a:ext uri="{9D8B030D-6E8A-4147-A177-3AD203B41FA5}">
                      <a16:colId xmlns:a16="http://schemas.microsoft.com/office/drawing/2014/main" xmlns="" val="3177910130"/>
                    </a:ext>
                  </a:extLst>
                </a:gridCol>
              </a:tblGrid>
              <a:tr h="229462">
                <a:tc>
                  <a:txBody>
                    <a:bodyPr/>
                    <a:lstStyle/>
                    <a:p>
                      <a:pPr algn="l" fontAlgn="b"/>
                      <a:endParaRPr lang="es-EC" sz="1800" b="0" i="0" u="none" strike="noStrike" dirty="0">
                        <a:solidFill>
                          <a:srgbClr val="000000"/>
                        </a:solidFill>
                        <a:effectLst/>
                        <a:latin typeface="Aptos Narrow" panose="020B0004020202020204" pitchFamily="34" charset="0"/>
                      </a:endParaRPr>
                    </a:p>
                  </a:txBody>
                  <a:tcPr marL="9525" marR="9525" marT="9525" marB="0" anchor="b"/>
                </a:tc>
                <a:tc gridSpan="3">
                  <a:txBody>
                    <a:bodyPr/>
                    <a:lstStyle/>
                    <a:p>
                      <a:pPr algn="ctr" fontAlgn="b"/>
                      <a:r>
                        <a:rPr lang="es-EC" sz="1800" u="none" strike="noStrike" dirty="0">
                          <a:effectLst/>
                          <a:highlight>
                            <a:srgbClr val="DAE9F8"/>
                          </a:highlight>
                        </a:rPr>
                        <a:t>EMPRESAS CÓDIGO C</a:t>
                      </a:r>
                      <a:endParaRPr lang="es-EC" sz="1800" b="1" i="0" u="none" strike="noStrike" dirty="0">
                        <a:solidFill>
                          <a:srgbClr val="000000"/>
                        </a:solidFill>
                        <a:effectLst/>
                        <a:highlight>
                          <a:srgbClr val="DAE9F8"/>
                        </a:highlight>
                        <a:latin typeface="Aptos Narrow" panose="020B0004020202020204" pitchFamily="34" charset="0"/>
                      </a:endParaRPr>
                    </a:p>
                  </a:txBody>
                  <a:tcPr marL="9525" marR="9525" marT="9525" marB="0" anchor="b"/>
                </a:tc>
                <a:tc hMerge="1">
                  <a:txBody>
                    <a:bodyPr/>
                    <a:lstStyle/>
                    <a:p>
                      <a:endParaRPr lang="es-EC"/>
                    </a:p>
                  </a:txBody>
                  <a:tcPr/>
                </a:tc>
                <a:tc hMerge="1">
                  <a:txBody>
                    <a:bodyPr/>
                    <a:lstStyle/>
                    <a:p>
                      <a:endParaRPr lang="es-EC"/>
                    </a:p>
                  </a:txBody>
                  <a:tcPr/>
                </a:tc>
                <a:tc>
                  <a:txBody>
                    <a:bodyPr/>
                    <a:lstStyle/>
                    <a:p>
                      <a:pPr algn="l" fontAlgn="b"/>
                      <a:endParaRPr lang="es-EC" sz="1800" b="0" i="0" u="none" strike="noStrike">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3612426741"/>
                  </a:ext>
                </a:extLst>
              </a:tr>
              <a:tr h="415326">
                <a:tc>
                  <a:txBody>
                    <a:bodyPr/>
                    <a:lstStyle/>
                    <a:p>
                      <a:pPr algn="ctr" fontAlgn="b"/>
                      <a:r>
                        <a:rPr lang="es-EC" sz="1800" u="none" strike="noStrike">
                          <a:effectLst/>
                          <a:highlight>
                            <a:srgbClr val="DAE9F8"/>
                          </a:highlight>
                        </a:rPr>
                        <a:t> </a:t>
                      </a:r>
                      <a:endParaRPr lang="es-EC" sz="1800" b="1" i="0" u="none" strike="noStrike">
                        <a:solidFill>
                          <a:srgbClr val="000000"/>
                        </a:solidFill>
                        <a:effectLst/>
                        <a:highlight>
                          <a:srgbClr val="DAE9F8"/>
                        </a:highlight>
                        <a:latin typeface="Aptos Narrow" panose="020B0004020202020204" pitchFamily="34" charset="0"/>
                      </a:endParaRPr>
                    </a:p>
                  </a:txBody>
                  <a:tcPr marL="9525" marR="9525" marT="9525" marB="0" anchor="b"/>
                </a:tc>
                <a:tc>
                  <a:txBody>
                    <a:bodyPr/>
                    <a:lstStyle/>
                    <a:p>
                      <a:pPr algn="ctr" fontAlgn="b"/>
                      <a:r>
                        <a:rPr lang="es-EC" sz="1800" u="none" strike="noStrike" dirty="0">
                          <a:effectLst/>
                          <a:highlight>
                            <a:srgbClr val="8996FF"/>
                          </a:highlight>
                        </a:rPr>
                        <a:t>JEANS</a:t>
                      </a:r>
                      <a:endParaRPr lang="es-EC" sz="1800" b="1" i="0" u="none" strike="noStrike" dirty="0">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1800" u="none" strike="noStrike" dirty="0">
                          <a:effectLst/>
                          <a:highlight>
                            <a:srgbClr val="8996FF"/>
                          </a:highlight>
                        </a:rPr>
                        <a:t>ROPA DE CUERO</a:t>
                      </a:r>
                      <a:endParaRPr lang="es-EC" sz="1800" b="1" i="0" u="none" strike="noStrike" dirty="0">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1800" u="none" strike="noStrike" dirty="0">
                          <a:effectLst/>
                          <a:highlight>
                            <a:srgbClr val="8996FF"/>
                          </a:highlight>
                        </a:rPr>
                        <a:t>BOTAS DE CAUCHO</a:t>
                      </a:r>
                      <a:endParaRPr lang="es-EC" sz="1800" b="1" i="0" u="none" strike="noStrike" dirty="0">
                        <a:solidFill>
                          <a:srgbClr val="000000"/>
                        </a:solidFill>
                        <a:effectLst/>
                        <a:highlight>
                          <a:srgbClr val="8996FF"/>
                        </a:highlight>
                        <a:latin typeface="Aptos Narrow" panose="020B0004020202020204" pitchFamily="34" charset="0"/>
                      </a:endParaRPr>
                    </a:p>
                  </a:txBody>
                  <a:tcPr marL="9525" marR="9525" marT="9525" marB="0" anchor="b"/>
                </a:tc>
                <a:tc>
                  <a:txBody>
                    <a:bodyPr/>
                    <a:lstStyle/>
                    <a:p>
                      <a:pPr algn="ctr" fontAlgn="b"/>
                      <a:r>
                        <a:rPr lang="es-EC" sz="1800" u="none" strike="noStrike">
                          <a:effectLst/>
                          <a:highlight>
                            <a:srgbClr val="DAE9F8"/>
                          </a:highlight>
                        </a:rPr>
                        <a:t> </a:t>
                      </a:r>
                      <a:endParaRPr lang="es-EC" sz="1800" b="1" i="0" u="none" strike="noStrike">
                        <a:solidFill>
                          <a:srgbClr val="000000"/>
                        </a:solidFill>
                        <a:effectLst/>
                        <a:highlight>
                          <a:srgbClr val="DAE9F8"/>
                        </a:highlight>
                        <a:latin typeface="Aptos Narrow" panose="020B0004020202020204" pitchFamily="34" charset="0"/>
                      </a:endParaRPr>
                    </a:p>
                  </a:txBody>
                  <a:tcPr marL="9525" marR="9525" marT="9525" marB="0" anchor="b"/>
                </a:tc>
                <a:extLst>
                  <a:ext uri="{0D108BD9-81ED-4DB2-BD59-A6C34878D82A}">
                    <a16:rowId xmlns:a16="http://schemas.microsoft.com/office/drawing/2014/main" xmlns="" val="4239287981"/>
                  </a:ext>
                </a:extLst>
              </a:tr>
              <a:tr h="229462">
                <a:tc>
                  <a:txBody>
                    <a:bodyPr/>
                    <a:lstStyle/>
                    <a:p>
                      <a:pPr algn="ctr" fontAlgn="b"/>
                      <a:r>
                        <a:rPr lang="es-EC" sz="1800" b="1" u="none" strike="noStrike" dirty="0">
                          <a:effectLst/>
                        </a:rPr>
                        <a:t>MEDIANAS</a:t>
                      </a:r>
                      <a:endParaRPr lang="es-EC" sz="1800" b="1"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300</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61</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100</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a:effectLst/>
                        </a:rPr>
                        <a:t>461</a:t>
                      </a:r>
                      <a:endParaRPr lang="es-EC" sz="1800" b="1" i="0" u="none" strike="noStrike">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441229376"/>
                  </a:ext>
                </a:extLst>
              </a:tr>
              <a:tr h="229462">
                <a:tc>
                  <a:txBody>
                    <a:bodyPr/>
                    <a:lstStyle/>
                    <a:p>
                      <a:pPr algn="ctr" fontAlgn="b"/>
                      <a:r>
                        <a:rPr lang="es-EC" sz="1800" b="1" u="none" strike="noStrike" dirty="0">
                          <a:effectLst/>
                        </a:rPr>
                        <a:t>GRANDES</a:t>
                      </a:r>
                      <a:endParaRPr lang="es-EC" sz="1800" b="1"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400</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100</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102</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602</a:t>
                      </a:r>
                      <a:endParaRPr lang="es-EC" sz="1800" b="1"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3762689481"/>
                  </a:ext>
                </a:extLst>
              </a:tr>
              <a:tr h="229462">
                <a:tc>
                  <a:txBody>
                    <a:bodyPr/>
                    <a:lstStyle/>
                    <a:p>
                      <a:pPr algn="ctr" fontAlgn="b"/>
                      <a:r>
                        <a:rPr lang="es-EC" sz="1800" u="none" strike="noStrike">
                          <a:effectLst/>
                        </a:rPr>
                        <a:t> </a:t>
                      </a:r>
                      <a:endParaRPr lang="es-EC" sz="1800" b="1"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a:effectLst/>
                        </a:rPr>
                        <a:t> </a:t>
                      </a:r>
                      <a:endParaRPr lang="es-EC" sz="18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a:effectLst/>
                        </a:rPr>
                        <a:t> </a:t>
                      </a:r>
                      <a:endParaRPr lang="es-EC" sz="1800" b="0" i="0" u="none" strike="noStrike">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 </a:t>
                      </a:r>
                      <a:endParaRPr lang="es-EC" sz="1800" b="0" i="0" u="none" strike="noStrike" dirty="0">
                        <a:solidFill>
                          <a:srgbClr val="000000"/>
                        </a:solidFill>
                        <a:effectLst/>
                        <a:latin typeface="Aptos Narrow" panose="020B0004020202020204" pitchFamily="34" charset="0"/>
                      </a:endParaRPr>
                    </a:p>
                  </a:txBody>
                  <a:tcPr marL="9525" marR="9525" marT="9525" marB="0" anchor="b"/>
                </a:tc>
                <a:tc>
                  <a:txBody>
                    <a:bodyPr/>
                    <a:lstStyle/>
                    <a:p>
                      <a:pPr algn="r" fontAlgn="b"/>
                      <a:r>
                        <a:rPr lang="es-EC" sz="1800" u="none" strike="noStrike" dirty="0">
                          <a:effectLst/>
                        </a:rPr>
                        <a:t>1063</a:t>
                      </a:r>
                      <a:endParaRPr lang="es-EC" sz="1800" b="1" i="0" u="none" strike="noStrike" dirty="0">
                        <a:solidFill>
                          <a:srgbClr val="000000"/>
                        </a:solidFill>
                        <a:effectLst/>
                        <a:latin typeface="Aptos Narrow" panose="020B0004020202020204" pitchFamily="34" charset="0"/>
                      </a:endParaRPr>
                    </a:p>
                  </a:txBody>
                  <a:tcPr marL="9525" marR="9525" marT="9525" marB="0" anchor="b"/>
                </a:tc>
                <a:extLst>
                  <a:ext uri="{0D108BD9-81ED-4DB2-BD59-A6C34878D82A}">
                    <a16:rowId xmlns:a16="http://schemas.microsoft.com/office/drawing/2014/main" xmlns="" val="1903533624"/>
                  </a:ext>
                </a:extLst>
              </a:tr>
            </a:tbl>
          </a:graphicData>
        </a:graphic>
      </p:graphicFrame>
    </p:spTree>
    <p:extLst>
      <p:ext uri="{BB962C8B-B14F-4D97-AF65-F5344CB8AC3E}">
        <p14:creationId xmlns:p14="http://schemas.microsoft.com/office/powerpoint/2010/main" val="7935491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Tamaño de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19" y="1013254"/>
            <a:ext cx="9479788" cy="1631216"/>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a:t>En estadística el tamaño de la muestra se le conoce como aquel número determinado de sujetos o cosas que componen la muestra extraída de una población, necesarios para que los datos obtenidos sean representativos de la población</a:t>
            </a:r>
            <a:r>
              <a:rPr lang="es-ES" sz="2000" dirty="0" smtClean="0"/>
              <a:t>.</a:t>
            </a:r>
          </a:p>
          <a:p>
            <a:pPr marL="342900" indent="-342900" algn="just">
              <a:buFont typeface="Arial" panose="020B0604020202020204" pitchFamily="34" charset="0"/>
              <a:buChar char="•"/>
            </a:pPr>
            <a:endParaRPr lang="es-ES" sz="2000" dirty="0" smtClean="0"/>
          </a:p>
        </p:txBody>
      </p:sp>
      <p:pic>
        <p:nvPicPr>
          <p:cNvPr id="4" name="Imagen 3"/>
          <p:cNvPicPr>
            <a:picLocks noChangeAspect="1"/>
          </p:cNvPicPr>
          <p:nvPr/>
        </p:nvPicPr>
        <p:blipFill>
          <a:blip r:embed="rId2"/>
          <a:stretch>
            <a:fillRect/>
          </a:stretch>
        </p:blipFill>
        <p:spPr>
          <a:xfrm>
            <a:off x="4125684" y="2562606"/>
            <a:ext cx="2416629" cy="1268730"/>
          </a:xfrm>
          <a:prstGeom prst="rect">
            <a:avLst/>
          </a:prstGeom>
        </p:spPr>
      </p:pic>
      <p:sp>
        <p:nvSpPr>
          <p:cNvPr id="10" name="CuadroTexto 9"/>
          <p:cNvSpPr txBox="1"/>
          <p:nvPr/>
        </p:nvSpPr>
        <p:spPr>
          <a:xfrm>
            <a:off x="1023619" y="3857574"/>
            <a:ext cx="9479788" cy="2554545"/>
          </a:xfrm>
          <a:prstGeom prst="rect">
            <a:avLst/>
          </a:prstGeom>
          <a:noFill/>
        </p:spPr>
        <p:txBody>
          <a:bodyPr wrap="square" rtlCol="0">
            <a:spAutoFit/>
          </a:bodyPr>
          <a:lstStyle/>
          <a:p>
            <a:pPr marL="342900" indent="-342900" algn="just">
              <a:buFont typeface="Arial" panose="020B0604020202020204" pitchFamily="34" charset="0"/>
              <a:buChar char="•"/>
            </a:pPr>
            <a:r>
              <a:rPr lang="el-GR" sz="2000" dirty="0" smtClean="0"/>
              <a:t>σ</a:t>
            </a:r>
            <a:r>
              <a:rPr lang="es-ES" sz="2000" dirty="0"/>
              <a:t> </a:t>
            </a:r>
            <a:r>
              <a:rPr lang="es-ES" sz="2000" dirty="0" smtClean="0"/>
              <a:t>: Varianza del dominio</a:t>
            </a:r>
          </a:p>
          <a:p>
            <a:pPr marL="342900" indent="-342900" algn="just">
              <a:buFont typeface="Arial" panose="020B0604020202020204" pitchFamily="34" charset="0"/>
              <a:buChar char="•"/>
            </a:pPr>
            <a:r>
              <a:rPr lang="es-ES" sz="2000" dirty="0"/>
              <a:t>z</a:t>
            </a:r>
            <a:r>
              <a:rPr lang="es-ES" sz="2000" dirty="0" smtClean="0"/>
              <a:t>_</a:t>
            </a:r>
            <a:r>
              <a:rPr lang="el-GR" sz="2000" dirty="0"/>
              <a:t></a:t>
            </a:r>
            <a:r>
              <a:rPr lang="es-ES" sz="2000" dirty="0" smtClean="0"/>
              <a:t> :Valor </a:t>
            </a:r>
            <a:r>
              <a:rPr lang="es-ES" sz="2000" dirty="0"/>
              <a:t>obtenido mediante niveles de confianza. Es un valor constante que, si no se tiene su valor, se lo toma en relación al 95% de confianza equivale a 1,96 (como más usual) </a:t>
            </a:r>
            <a:r>
              <a:rPr lang="es-ES" sz="2000" dirty="0" smtClean="0"/>
              <a:t>que </a:t>
            </a:r>
            <a:r>
              <a:rPr lang="es-ES" sz="2000" dirty="0"/>
              <a:t>queda a criterio del encuestador</a:t>
            </a:r>
            <a:r>
              <a:rPr lang="es-ES" sz="2000" dirty="0" smtClean="0"/>
              <a:t>.</a:t>
            </a:r>
          </a:p>
          <a:p>
            <a:pPr marL="342900" indent="-342900" algn="just">
              <a:buFont typeface="Arial" panose="020B0604020202020204" pitchFamily="34" charset="0"/>
              <a:buChar char="•"/>
            </a:pPr>
            <a:r>
              <a:rPr lang="es-ES" sz="2000" dirty="0"/>
              <a:t>e = Límite aceptable de error </a:t>
            </a:r>
            <a:r>
              <a:rPr lang="es-ES" sz="2000" dirty="0" err="1"/>
              <a:t>muestral</a:t>
            </a:r>
            <a:r>
              <a:rPr lang="es-ES" sz="2000" dirty="0"/>
              <a:t> que, generalmente cuando no se tiene su valor, suele utilizarse un valor que varía entre el 1% (0,01) y 9% (0,09), valor que queda a criterio del encuestador.</a:t>
            </a:r>
            <a:endParaRPr lang="es-ES" sz="2000" dirty="0" smtClean="0"/>
          </a:p>
        </p:txBody>
      </p:sp>
    </p:spTree>
    <p:extLst>
      <p:ext uri="{BB962C8B-B14F-4D97-AF65-F5344CB8AC3E}">
        <p14:creationId xmlns:p14="http://schemas.microsoft.com/office/powerpoint/2010/main" val="33130323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Tamaño de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1026667" y="1656850"/>
            <a:ext cx="9479788" cy="4093428"/>
          </a:xfrm>
          <a:prstGeom prst="rect">
            <a:avLst/>
          </a:prstGeom>
          <a:noFill/>
        </p:spPr>
        <p:txBody>
          <a:bodyPr wrap="square" rtlCol="0">
            <a:spAutoFit/>
          </a:bodyPr>
          <a:lstStyle/>
          <a:p>
            <a:pPr marL="342900" indent="-342900" algn="just">
              <a:buFont typeface="Arial" panose="020B0604020202020204" pitchFamily="34" charset="0"/>
              <a:buChar char="•"/>
            </a:pPr>
            <a:r>
              <a:rPr lang="es-ES" sz="2000" b="1" dirty="0"/>
              <a:t>Margen de error</a:t>
            </a:r>
            <a:r>
              <a:rPr lang="es-ES" sz="2000" dirty="0"/>
              <a:t>: Es un porcentaje que te dice en qué medida puedes esperar que los resultados de tu encuesta reflejen la opinión de la población general. Entre más pequeño sea el margen de error, más cerca estarás de tener la respuesta correcta con un determinado nivel de confianza</a:t>
            </a:r>
            <a:r>
              <a:rPr lang="es-ES" sz="2000" dirty="0" smtClean="0"/>
              <a:t>.</a:t>
            </a:r>
          </a:p>
          <a:p>
            <a:pPr marL="342900" indent="-342900" algn="just">
              <a:buFont typeface="Arial" panose="020B0604020202020204" pitchFamily="34" charset="0"/>
              <a:buChar char="•"/>
            </a:pPr>
            <a:r>
              <a:rPr lang="es-ES" sz="2000" b="1" dirty="0"/>
              <a:t>Nivel de confianza del muestreo</a:t>
            </a:r>
            <a:r>
              <a:rPr lang="es-ES" sz="2000" dirty="0"/>
              <a:t>: Es un porcentaje que revela cuánta confianza puedes tener en que tu población seleccione una respuesta dentro de un rango determinado. Por ejemplo, un nivel de confianza del 95 % significa una probabilidad del 95 % de que el valor esté contenido dentro del intervalo de confianza</a:t>
            </a:r>
            <a:r>
              <a:rPr lang="es-ES" sz="2000" dirty="0" smtClean="0"/>
              <a:t>.</a:t>
            </a:r>
          </a:p>
          <a:p>
            <a:pPr marL="342900" indent="-342900" algn="just">
              <a:buFont typeface="Arial" panose="020B0604020202020204" pitchFamily="34" charset="0"/>
              <a:buChar char="•"/>
            </a:pPr>
            <a:r>
              <a:rPr lang="es-ES" sz="2000" b="1" dirty="0" smtClean="0"/>
              <a:t>Intervalo </a:t>
            </a:r>
            <a:r>
              <a:rPr lang="es-ES" sz="2000" b="1" dirty="0"/>
              <a:t>de confianza: </a:t>
            </a:r>
            <a:r>
              <a:rPr lang="es-ES" sz="2000" dirty="0"/>
              <a:t>Corresponde a un rango de valores, cuya distribución es normal y en el cual se encuentra, con alta probabilidad, el valor real de una determinada variable</a:t>
            </a:r>
            <a:r>
              <a:rPr lang="es-ES" sz="2000" dirty="0" smtClean="0"/>
              <a:t>.</a:t>
            </a:r>
          </a:p>
        </p:txBody>
      </p:sp>
    </p:spTree>
    <p:extLst>
      <p:ext uri="{BB962C8B-B14F-4D97-AF65-F5344CB8AC3E}">
        <p14:creationId xmlns:p14="http://schemas.microsoft.com/office/powerpoint/2010/main" val="16529604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Tamaño de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19" y="1013254"/>
            <a:ext cx="4231133" cy="5324535"/>
          </a:xfrm>
          <a:prstGeom prst="rect">
            <a:avLst/>
          </a:prstGeom>
          <a:noFill/>
        </p:spPr>
        <p:txBody>
          <a:bodyPr wrap="square" rtlCol="0">
            <a:spAutoFit/>
          </a:bodyPr>
          <a:lstStyle/>
          <a:p>
            <a:pPr algn="just"/>
            <a:endParaRPr lang="es-ES" sz="2000" dirty="0" smtClean="0"/>
          </a:p>
          <a:p>
            <a:pPr marL="342900" indent="-342900" algn="just">
              <a:buFont typeface="Arial" panose="020B0604020202020204" pitchFamily="34" charset="0"/>
              <a:buChar char="•"/>
            </a:pPr>
            <a:r>
              <a:rPr lang="es-ES" sz="2000" dirty="0" smtClean="0"/>
              <a:t>Si deseas un margen de error más pequeño, debes tener un tamaño de muestra más grande para la misma población.</a:t>
            </a:r>
          </a:p>
          <a:p>
            <a:pPr algn="just"/>
            <a:endParaRPr lang="es-ES" sz="2000" dirty="0" smtClean="0"/>
          </a:p>
          <a:p>
            <a:pPr marL="342900" indent="-342900" algn="just">
              <a:buFont typeface="Arial" panose="020B0604020202020204" pitchFamily="34" charset="0"/>
              <a:buChar char="•"/>
            </a:pPr>
            <a:r>
              <a:rPr lang="es-ES" sz="2000" dirty="0" smtClean="0"/>
              <a:t>Cuanto más alto desees que sea el nivel de confianza del muestreo, más grande tendrá que ser el tamaño de la muestra.</a:t>
            </a:r>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smtClean="0"/>
              <a:t>En general un tamaño de muestra grande implica más costos en todas las etapas de la operación estadística. </a:t>
            </a:r>
          </a:p>
        </p:txBody>
      </p:sp>
      <p:pic>
        <p:nvPicPr>
          <p:cNvPr id="3074" name="Picture 2" descr="Tamaño de la muestra. Qué es y cómo calcularla. | QuestionPr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1032" y="1472184"/>
            <a:ext cx="5742431" cy="41460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62710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Selección de la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6" name="CuadroTexto 5"/>
          <p:cNvSpPr txBox="1"/>
          <p:nvPr/>
        </p:nvSpPr>
        <p:spPr>
          <a:xfrm>
            <a:off x="1097553" y="1820787"/>
            <a:ext cx="9479788" cy="1323439"/>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a:t>La selección </a:t>
            </a:r>
            <a:r>
              <a:rPr lang="es-ES" sz="2000" dirty="0" smtClean="0"/>
              <a:t>de </a:t>
            </a:r>
            <a:r>
              <a:rPr lang="es-ES" sz="2000" dirty="0"/>
              <a:t>la </a:t>
            </a:r>
            <a:r>
              <a:rPr lang="es-ES" sz="2000" dirty="0" smtClean="0"/>
              <a:t>muestra se realiza de </a:t>
            </a:r>
            <a:r>
              <a:rPr lang="es-ES" sz="2000" dirty="0"/>
              <a:t>acuerdo con </a:t>
            </a:r>
            <a:r>
              <a:rPr lang="es-ES" sz="2000" dirty="0" smtClean="0"/>
              <a:t>el tamaño </a:t>
            </a:r>
            <a:r>
              <a:rPr lang="es-ES" sz="2000" dirty="0"/>
              <a:t>establecido, se realiza independientemente en cada uno de los </a:t>
            </a:r>
            <a:r>
              <a:rPr lang="es-ES" sz="2000" dirty="0" smtClean="0"/>
              <a:t>dominios de </a:t>
            </a:r>
            <a:r>
              <a:rPr lang="es-ES" sz="2000" dirty="0"/>
              <a:t>manera aleatoria, asignando a cada empresa igual </a:t>
            </a:r>
            <a:r>
              <a:rPr lang="es-ES" sz="2000" dirty="0" smtClean="0"/>
              <a:t>probabilidad.</a:t>
            </a:r>
          </a:p>
        </p:txBody>
      </p:sp>
      <p:graphicFrame>
        <p:nvGraphicFramePr>
          <p:cNvPr id="10" name="Tabla 9"/>
          <p:cNvGraphicFramePr>
            <a:graphicFrameLocks noGrp="1"/>
          </p:cNvGraphicFramePr>
          <p:nvPr>
            <p:extLst>
              <p:ext uri="{D42A27DB-BD31-4B8C-83A1-F6EECF244321}">
                <p14:modId xmlns:p14="http://schemas.microsoft.com/office/powerpoint/2010/main" val="1284056348"/>
              </p:ext>
            </p:extLst>
          </p:nvPr>
        </p:nvGraphicFramePr>
        <p:xfrm>
          <a:off x="932700" y="3606991"/>
          <a:ext cx="10515600" cy="1237957"/>
        </p:xfrm>
        <a:graphic>
          <a:graphicData uri="http://schemas.openxmlformats.org/drawingml/2006/table">
            <a:tbl>
              <a:tblPr>
                <a:tableStyleId>{5C22544A-7EE6-4342-B048-85BDC9FD1C3A}</a:tableStyleId>
              </a:tblPr>
              <a:tblGrid>
                <a:gridCol w="1606062"/>
                <a:gridCol w="1008185"/>
                <a:gridCol w="1078523"/>
                <a:gridCol w="1113692"/>
                <a:gridCol w="1207477"/>
                <a:gridCol w="1277815"/>
                <a:gridCol w="1207477"/>
                <a:gridCol w="1289538"/>
                <a:gridCol w="726831"/>
              </a:tblGrid>
              <a:tr h="675249">
                <a:tc>
                  <a:txBody>
                    <a:bodyPr/>
                    <a:lstStyle/>
                    <a:p>
                      <a:pPr algn="ctr" rtl="0" fontAlgn="b"/>
                      <a:r>
                        <a:rPr lang="es-EC" sz="1700" u="none" strike="noStrike" dirty="0">
                          <a:effectLst/>
                        </a:rPr>
                        <a:t> </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ctr" rtl="0" fontAlgn="ctr"/>
                      <a:r>
                        <a:rPr lang="es-EC" sz="1700" u="none" strike="noStrike" dirty="0">
                          <a:effectLst/>
                        </a:rPr>
                        <a:t>JEANS</a:t>
                      </a:r>
                      <a:endParaRPr lang="es-EC" sz="1700" b="0" i="0" u="none" strike="noStrike" dirty="0">
                        <a:solidFill>
                          <a:srgbClr val="000000"/>
                        </a:solidFill>
                        <a:effectLst/>
                        <a:latin typeface="Century Gothic" panose="020B0502020202020204" pitchFamily="34" charset="0"/>
                      </a:endParaRPr>
                    </a:p>
                  </a:txBody>
                  <a:tcPr marL="7034" marR="7034" marT="7034" marB="0" anchor="ctr"/>
                </a:tc>
                <a:tc>
                  <a:txBody>
                    <a:bodyPr/>
                    <a:lstStyle/>
                    <a:p>
                      <a:pPr algn="ctr" rtl="0" fontAlgn="ctr"/>
                      <a:r>
                        <a:rPr lang="es-EC" sz="1700" u="none" strike="noStrike" dirty="0">
                          <a:effectLst/>
                        </a:rPr>
                        <a:t>ROPA DE CUERO</a:t>
                      </a:r>
                      <a:endParaRPr lang="es-EC" sz="1700" b="0" i="0" u="none" strike="noStrike" dirty="0">
                        <a:solidFill>
                          <a:srgbClr val="000000"/>
                        </a:solidFill>
                        <a:effectLst/>
                        <a:latin typeface="Century Gothic" panose="020B0502020202020204" pitchFamily="34" charset="0"/>
                      </a:endParaRPr>
                    </a:p>
                  </a:txBody>
                  <a:tcPr marL="7034" marR="7034" marT="7034" marB="0" anchor="ctr"/>
                </a:tc>
                <a:tc>
                  <a:txBody>
                    <a:bodyPr/>
                    <a:lstStyle/>
                    <a:p>
                      <a:pPr algn="ctr" rtl="0" fontAlgn="ctr"/>
                      <a:r>
                        <a:rPr lang="es-EC" sz="1700" u="none" strike="noStrike">
                          <a:effectLst/>
                        </a:rPr>
                        <a:t>BOTAS DE CAUCHO</a:t>
                      </a:r>
                      <a:endParaRPr lang="es-EC" sz="1700" b="0" i="0" u="none" strike="noStrike">
                        <a:solidFill>
                          <a:srgbClr val="000000"/>
                        </a:solidFill>
                        <a:effectLst/>
                        <a:latin typeface="Century Gothic" panose="020B0502020202020204" pitchFamily="34" charset="0"/>
                      </a:endParaRPr>
                    </a:p>
                  </a:txBody>
                  <a:tcPr marL="7034" marR="7034" marT="7034" marB="0" anchor="ctr"/>
                </a:tc>
                <a:tc>
                  <a:txBody>
                    <a:bodyPr/>
                    <a:lstStyle/>
                    <a:p>
                      <a:pPr algn="ctr" rtl="0" fontAlgn="ctr"/>
                      <a:r>
                        <a:rPr lang="es-EC" sz="1700" u="none" strike="noStrike" dirty="0">
                          <a:effectLst/>
                        </a:rPr>
                        <a:t>n</a:t>
                      </a:r>
                      <a:endParaRPr lang="es-EC" sz="1700" b="0" i="0" u="none" strike="noStrike" dirty="0">
                        <a:solidFill>
                          <a:srgbClr val="000000"/>
                        </a:solidFill>
                        <a:effectLst/>
                        <a:latin typeface="Century Gothic" panose="020B0502020202020204" pitchFamily="34" charset="0"/>
                      </a:endParaRPr>
                    </a:p>
                  </a:txBody>
                  <a:tcPr marL="7034" marR="7034" marT="7034" marB="0" anchor="ctr">
                    <a:solidFill>
                      <a:schemeClr val="accent2">
                        <a:lumMod val="60000"/>
                        <a:lumOff val="40000"/>
                      </a:schemeClr>
                    </a:solidFill>
                  </a:tcPr>
                </a:tc>
                <a:tc>
                  <a:txBody>
                    <a:bodyPr/>
                    <a:lstStyle/>
                    <a:p>
                      <a:pPr algn="ctr" rtl="0" fontAlgn="ctr"/>
                      <a:r>
                        <a:rPr lang="es-EC" sz="1700" u="none" strike="noStrike" dirty="0">
                          <a:effectLst/>
                        </a:rPr>
                        <a:t>JEANS</a:t>
                      </a:r>
                      <a:endParaRPr lang="es-EC" sz="1700" b="0" i="0" u="none" strike="noStrike" dirty="0">
                        <a:solidFill>
                          <a:srgbClr val="000000"/>
                        </a:solidFill>
                        <a:effectLst/>
                        <a:latin typeface="Century Gothic" panose="020B0502020202020204" pitchFamily="34" charset="0"/>
                      </a:endParaRPr>
                    </a:p>
                  </a:txBody>
                  <a:tcPr marL="7034" marR="7034" marT="7034" marB="0" anchor="ctr">
                    <a:solidFill>
                      <a:schemeClr val="accent4">
                        <a:lumMod val="60000"/>
                        <a:lumOff val="40000"/>
                      </a:schemeClr>
                    </a:solidFill>
                  </a:tcPr>
                </a:tc>
                <a:tc>
                  <a:txBody>
                    <a:bodyPr/>
                    <a:lstStyle/>
                    <a:p>
                      <a:pPr algn="ctr" rtl="0" fontAlgn="ctr"/>
                      <a:r>
                        <a:rPr lang="es-EC" sz="1700" u="none" strike="noStrike" dirty="0">
                          <a:effectLst/>
                        </a:rPr>
                        <a:t>ROPA DE CUERO</a:t>
                      </a:r>
                      <a:endParaRPr lang="es-EC" sz="1700" b="0" i="0" u="none" strike="noStrike" dirty="0">
                        <a:solidFill>
                          <a:srgbClr val="000000"/>
                        </a:solidFill>
                        <a:effectLst/>
                        <a:latin typeface="Century Gothic" panose="020B0502020202020204" pitchFamily="34" charset="0"/>
                      </a:endParaRPr>
                    </a:p>
                  </a:txBody>
                  <a:tcPr marL="7034" marR="7034" marT="7034" marB="0" anchor="ctr">
                    <a:solidFill>
                      <a:schemeClr val="accent4">
                        <a:lumMod val="60000"/>
                        <a:lumOff val="40000"/>
                      </a:schemeClr>
                    </a:solidFill>
                  </a:tcPr>
                </a:tc>
                <a:tc>
                  <a:txBody>
                    <a:bodyPr/>
                    <a:lstStyle/>
                    <a:p>
                      <a:pPr algn="ctr" rtl="0" fontAlgn="ctr"/>
                      <a:r>
                        <a:rPr lang="es-EC" sz="1700" u="none" strike="noStrike" dirty="0">
                          <a:effectLst/>
                        </a:rPr>
                        <a:t>BOTAS DE CAUCHO</a:t>
                      </a:r>
                      <a:endParaRPr lang="es-EC" sz="1700" b="0" i="0" u="none" strike="noStrike" dirty="0">
                        <a:solidFill>
                          <a:srgbClr val="000000"/>
                        </a:solidFill>
                        <a:effectLst/>
                        <a:latin typeface="Century Gothic" panose="020B0502020202020204" pitchFamily="34" charset="0"/>
                      </a:endParaRPr>
                    </a:p>
                  </a:txBody>
                  <a:tcPr marL="7034" marR="7034" marT="7034" marB="0" anchor="ctr">
                    <a:solidFill>
                      <a:schemeClr val="accent4">
                        <a:lumMod val="60000"/>
                        <a:lumOff val="40000"/>
                      </a:schemeClr>
                    </a:solidFill>
                  </a:tcPr>
                </a:tc>
                <a:tc>
                  <a:txBody>
                    <a:bodyPr/>
                    <a:lstStyle/>
                    <a:p>
                      <a:pPr algn="ctr" rtl="0" fontAlgn="ctr"/>
                      <a:r>
                        <a:rPr lang="es-EC" sz="1700" u="none" strike="noStrike" dirty="0">
                          <a:effectLst/>
                        </a:rPr>
                        <a:t>n</a:t>
                      </a:r>
                      <a:endParaRPr lang="es-EC" sz="1700" b="0" i="0" u="none" strike="noStrike" dirty="0">
                        <a:solidFill>
                          <a:srgbClr val="000000"/>
                        </a:solidFill>
                        <a:effectLst/>
                        <a:latin typeface="Century Gothic" panose="020B0502020202020204" pitchFamily="34" charset="0"/>
                      </a:endParaRPr>
                    </a:p>
                  </a:txBody>
                  <a:tcPr marL="7034" marR="7034" marT="7034" marB="0" anchor="ctr">
                    <a:solidFill>
                      <a:schemeClr val="accent2">
                        <a:lumMod val="60000"/>
                        <a:lumOff val="40000"/>
                      </a:schemeClr>
                    </a:solidFill>
                  </a:tcPr>
                </a:tc>
              </a:tr>
              <a:tr h="281354">
                <a:tc>
                  <a:txBody>
                    <a:bodyPr/>
                    <a:lstStyle/>
                    <a:p>
                      <a:pPr algn="ctr" rtl="0" fontAlgn="b"/>
                      <a:r>
                        <a:rPr lang="es-EC" sz="1700" u="none" strike="noStrike" dirty="0">
                          <a:effectLst/>
                        </a:rPr>
                        <a:t>MEDIANAS</a:t>
                      </a:r>
                      <a:endParaRPr lang="es-EC" sz="1700" b="1"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0,65</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0,13</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0,22</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125</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2">
                        <a:lumMod val="60000"/>
                        <a:lumOff val="40000"/>
                      </a:schemeClr>
                    </a:solidFill>
                  </a:tcPr>
                </a:tc>
                <a:tc>
                  <a:txBody>
                    <a:bodyPr/>
                    <a:lstStyle/>
                    <a:p>
                      <a:pPr algn="r" rtl="0" fontAlgn="b"/>
                      <a:r>
                        <a:rPr lang="es-EC" sz="1700" u="none" strike="noStrike">
                          <a:effectLst/>
                        </a:rPr>
                        <a:t>82</a:t>
                      </a:r>
                      <a:endParaRPr lang="es-EC" sz="1700" b="0" i="0" u="none" strike="noStrike">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17</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28</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127</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2">
                        <a:lumMod val="60000"/>
                        <a:lumOff val="40000"/>
                      </a:schemeClr>
                    </a:solidFill>
                  </a:tcPr>
                </a:tc>
              </a:tr>
              <a:tr h="281354">
                <a:tc>
                  <a:txBody>
                    <a:bodyPr/>
                    <a:lstStyle/>
                    <a:p>
                      <a:pPr algn="ctr" rtl="0" fontAlgn="b"/>
                      <a:r>
                        <a:rPr lang="es-EC" sz="1700" u="none" strike="noStrike" dirty="0">
                          <a:effectLst/>
                        </a:rPr>
                        <a:t>GRANDES</a:t>
                      </a:r>
                      <a:endParaRPr lang="es-EC" sz="1700" b="1"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a:effectLst/>
                        </a:rPr>
                        <a:t>0,66</a:t>
                      </a:r>
                      <a:endParaRPr lang="es-EC" sz="1700" b="0" i="0" u="none" strike="noStrike">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0,17</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0,17</a:t>
                      </a:r>
                      <a:endParaRPr lang="es-EC" sz="1700" b="0" i="0" u="none" strike="noStrike" dirty="0">
                        <a:solidFill>
                          <a:srgbClr val="000000"/>
                        </a:solidFill>
                        <a:effectLst/>
                        <a:latin typeface="Century Gothic" panose="020B0502020202020204" pitchFamily="34" charset="0"/>
                      </a:endParaRPr>
                    </a:p>
                  </a:txBody>
                  <a:tcPr marL="7034" marR="7034" marT="7034" marB="0" anchor="b"/>
                </a:tc>
                <a:tc>
                  <a:txBody>
                    <a:bodyPr/>
                    <a:lstStyle/>
                    <a:p>
                      <a:pPr algn="r" rtl="0" fontAlgn="b"/>
                      <a:r>
                        <a:rPr lang="es-EC" sz="1700" u="none" strike="noStrike" dirty="0">
                          <a:effectLst/>
                        </a:rPr>
                        <a:t>200</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2">
                        <a:lumMod val="60000"/>
                        <a:lumOff val="40000"/>
                      </a:schemeClr>
                    </a:solidFill>
                  </a:tcPr>
                </a:tc>
                <a:tc>
                  <a:txBody>
                    <a:bodyPr/>
                    <a:lstStyle/>
                    <a:p>
                      <a:pPr algn="r" rtl="0" fontAlgn="b"/>
                      <a:r>
                        <a:rPr lang="es-EC" sz="1700" u="none" strike="noStrike" dirty="0">
                          <a:effectLst/>
                        </a:rPr>
                        <a:t>133</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34</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34</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4">
                        <a:lumMod val="60000"/>
                        <a:lumOff val="40000"/>
                      </a:schemeClr>
                    </a:solidFill>
                  </a:tcPr>
                </a:tc>
                <a:tc>
                  <a:txBody>
                    <a:bodyPr/>
                    <a:lstStyle/>
                    <a:p>
                      <a:pPr algn="r" rtl="0" fontAlgn="b"/>
                      <a:r>
                        <a:rPr lang="es-EC" sz="1700" u="none" strike="noStrike" dirty="0">
                          <a:effectLst/>
                        </a:rPr>
                        <a:t>201</a:t>
                      </a:r>
                      <a:endParaRPr lang="es-EC" sz="1700" b="0" i="0" u="none" strike="noStrike" dirty="0">
                        <a:solidFill>
                          <a:srgbClr val="000000"/>
                        </a:solidFill>
                        <a:effectLst/>
                        <a:latin typeface="Century Gothic" panose="020B0502020202020204" pitchFamily="34" charset="0"/>
                      </a:endParaRPr>
                    </a:p>
                  </a:txBody>
                  <a:tcPr marL="7034" marR="7034" marT="7034" marB="0" anchor="b">
                    <a:solidFill>
                      <a:schemeClr val="accent2">
                        <a:lumMod val="60000"/>
                        <a:lumOff val="40000"/>
                      </a:schemeClr>
                    </a:solidFill>
                  </a:tcPr>
                </a:tc>
              </a:tr>
            </a:tbl>
          </a:graphicData>
        </a:graphic>
      </p:graphicFrame>
    </p:spTree>
    <p:extLst>
      <p:ext uri="{BB962C8B-B14F-4D97-AF65-F5344CB8AC3E}">
        <p14:creationId xmlns:p14="http://schemas.microsoft.com/office/powerpoint/2010/main" val="157170713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85369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a:t>Introducción</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r>
              <a:rPr lang="es-ES" dirty="0" smtClean="0"/>
              <a:t>01</a:t>
            </a:r>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19368671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20" y="1211164"/>
            <a:ext cx="9479788" cy="4401205"/>
          </a:xfrm>
          <a:prstGeom prst="rect">
            <a:avLst/>
          </a:prstGeom>
          <a:noFill/>
        </p:spPr>
        <p:txBody>
          <a:bodyPr wrap="square" rtlCol="0">
            <a:spAutoFit/>
          </a:bodyPr>
          <a:lstStyle/>
          <a:p>
            <a:pPr algn="just"/>
            <a:endParaRPr lang="es-ES" sz="2000" dirty="0"/>
          </a:p>
          <a:p>
            <a:pPr marL="342900" indent="-342900" algn="just">
              <a:buFont typeface="Arial" panose="020B0604020202020204" pitchFamily="34" charset="0"/>
              <a:buChar char="•"/>
            </a:pPr>
            <a:r>
              <a:rPr lang="es-ES" sz="2000" dirty="0"/>
              <a:t>Las técnicas de muestreo constituyen un conjunto de métodos estadísticos cruciales que facilitan la selección de una porción de individuos o elementos de una población más grande, </a:t>
            </a:r>
            <a:r>
              <a:rPr lang="es-ES" sz="2000" b="1" dirty="0"/>
              <a:t>con el objetivo de analizar sus propiedades y hacer inferencias sobre la población completa.</a:t>
            </a:r>
          </a:p>
          <a:p>
            <a:pPr algn="just"/>
            <a:endParaRPr lang="es-ES" sz="2000" dirty="0"/>
          </a:p>
          <a:p>
            <a:pPr marL="342900" indent="-342900" algn="just">
              <a:buFont typeface="Arial" panose="020B0604020202020204" pitchFamily="34" charset="0"/>
              <a:buChar char="•"/>
            </a:pPr>
            <a:r>
              <a:rPr lang="es-ES" sz="2000" dirty="0"/>
              <a:t>Una muestra bien seleccionada debe ser representativa, es decir, debe reflejar fielmente las características de la </a:t>
            </a:r>
            <a:r>
              <a:rPr lang="es-ES" sz="2000" dirty="0" smtClean="0"/>
              <a:t>población.</a:t>
            </a:r>
          </a:p>
          <a:p>
            <a:pPr algn="just"/>
            <a:endParaRPr lang="es-ES" sz="2000" dirty="0"/>
          </a:p>
          <a:p>
            <a:pPr marL="342900" indent="-342900" algn="just">
              <a:buFont typeface="Arial" panose="020B0604020202020204" pitchFamily="34" charset="0"/>
              <a:buChar char="•"/>
            </a:pPr>
            <a:r>
              <a:rPr lang="es-ES" sz="2000" dirty="0" smtClean="0"/>
              <a:t>Dado </a:t>
            </a:r>
            <a:r>
              <a:rPr lang="es-ES" sz="2000" dirty="0"/>
              <a:t>que el análisis de toda la población es a menudo inviable por restricciones de tiempo, costos y logística, el muestreo se convierte en una estrategia eficiente y económica. </a:t>
            </a:r>
          </a:p>
          <a:p>
            <a:pPr algn="just"/>
            <a:endParaRPr lang="es-ES" sz="2000" dirty="0"/>
          </a:p>
        </p:txBody>
      </p:sp>
    </p:spTree>
    <p:extLst>
      <p:ext uri="{BB962C8B-B14F-4D97-AF65-F5344CB8AC3E}">
        <p14:creationId xmlns:p14="http://schemas.microsoft.com/office/powerpoint/2010/main" val="1457087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a:t>Tipos de muestreo</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r>
              <a:rPr lang="es-ES" dirty="0" smtClean="0"/>
              <a:t>02</a:t>
            </a:r>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33475127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M</a:t>
            </a:r>
            <a:r>
              <a:rPr lang="es-ES" dirty="0" smtClean="0"/>
              <a:t>uestreo </a:t>
            </a:r>
            <a:r>
              <a:rPr lang="es-ES" dirty="0"/>
              <a:t>probabilístico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384900"/>
            <a:ext cx="9479788" cy="5016758"/>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smtClean="0"/>
              <a:t>El </a:t>
            </a:r>
            <a:r>
              <a:rPr lang="es-ES" sz="2000" dirty="0"/>
              <a:t>muestreo probabilístico analiza y estudia una población utilizando la selección aleatoria, </a:t>
            </a:r>
            <a:r>
              <a:rPr lang="es-ES" sz="2000" dirty="0" smtClean="0"/>
              <a:t>en el que el cada unidad de observación debe tener definida una probabilidad mayor a cero.</a:t>
            </a:r>
            <a:endParaRPr lang="es-ES" sz="2000" dirty="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a:t>Un muestreo probabilístico es un método de investigación en el que se realiza la selección de una muestra estadística centrada en el estudio y análisis de grupos específicos de una población por medio de una elección </a:t>
            </a:r>
            <a:r>
              <a:rPr lang="es-ES" sz="2000" dirty="0" smtClean="0"/>
              <a:t>aleatoria.</a:t>
            </a:r>
            <a:endParaRPr lang="es-ES" sz="2000" dirty="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a:t>Uno de los requisitos más importantes para llevar a cabo esta técnica es que todos los participantes deben tener </a:t>
            </a:r>
            <a:r>
              <a:rPr lang="es-ES" sz="2000" dirty="0" smtClean="0"/>
              <a:t>definida una probabilidad de </a:t>
            </a:r>
            <a:r>
              <a:rPr lang="es-ES" sz="2000" dirty="0"/>
              <a:t>ser seleccionados. En este sentido, si se tiene una población de, por ejemplo, 100 personas, cada una tendría una probabilidad de 1 de 100 de ser seleccionado.</a:t>
            </a:r>
          </a:p>
          <a:p>
            <a:pPr algn="just"/>
            <a:endParaRPr lang="es-ES" sz="2000" dirty="0"/>
          </a:p>
          <a:p>
            <a:pPr algn="just"/>
            <a:endParaRPr lang="es-ES" sz="2000" dirty="0"/>
          </a:p>
        </p:txBody>
      </p:sp>
    </p:spTree>
    <p:extLst>
      <p:ext uri="{BB962C8B-B14F-4D97-AF65-F5344CB8AC3E}">
        <p14:creationId xmlns:p14="http://schemas.microsoft.com/office/powerpoint/2010/main" val="42755413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Tipos de muestreo </a:t>
            </a:r>
            <a:r>
              <a:rPr lang="es-ES" dirty="0" smtClean="0"/>
              <a:t>probabilístico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361624"/>
            <a:ext cx="9869424" cy="5016758"/>
          </a:xfrm>
          <a:prstGeom prst="rect">
            <a:avLst/>
          </a:prstGeom>
          <a:noFill/>
        </p:spPr>
        <p:txBody>
          <a:bodyPr wrap="square" rtlCol="0">
            <a:spAutoFit/>
          </a:bodyPr>
          <a:lstStyle/>
          <a:p>
            <a:pPr marL="342900" indent="-342900" algn="just">
              <a:buFont typeface="Arial" panose="020B0604020202020204" pitchFamily="34" charset="0"/>
              <a:buChar char="•"/>
            </a:pPr>
            <a:r>
              <a:rPr lang="es-ES" sz="2000" b="1" dirty="0"/>
              <a:t>Muestreo aleatorio simple</a:t>
            </a:r>
            <a:r>
              <a:rPr lang="es-ES" sz="2000" dirty="0"/>
              <a:t>: este tipo de muestreo elige al azar cada individuo que hará parte de la muestra y todos tienen las mismas oportunidades de ser seleccionados</a:t>
            </a:r>
            <a:r>
              <a:rPr lang="es-ES" sz="2000" dirty="0" smtClean="0"/>
              <a:t>.</a:t>
            </a:r>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endParaRPr lang="es-ES" sz="2000" dirty="0" smtClean="0"/>
          </a:p>
          <a:p>
            <a:pPr algn="just"/>
            <a:endParaRPr lang="es-ES" sz="2000" dirty="0"/>
          </a:p>
          <a:p>
            <a:pPr marL="342900" indent="-342900" algn="just">
              <a:buFont typeface="Arial" panose="020B0604020202020204" pitchFamily="34" charset="0"/>
              <a:buChar char="•"/>
            </a:pPr>
            <a:r>
              <a:rPr lang="es-ES" sz="2000" b="1" dirty="0"/>
              <a:t>Muestreo sistemático</a:t>
            </a:r>
            <a:r>
              <a:rPr lang="es-ES" sz="2000" dirty="0"/>
              <a:t>: este muestreo selecciona de forma aleatoria al primer individuo de la población que hará parte del estudio y luego, define un intervalo para completar la muestra.</a:t>
            </a:r>
          </a:p>
          <a:p>
            <a:pPr algn="just"/>
            <a:endParaRPr lang="es-ES" sz="2000" dirty="0"/>
          </a:p>
        </p:txBody>
      </p:sp>
      <p:pic>
        <p:nvPicPr>
          <p:cNvPr id="2" name="Imagen 1"/>
          <p:cNvPicPr>
            <a:picLocks noChangeAspect="1"/>
          </p:cNvPicPr>
          <p:nvPr/>
        </p:nvPicPr>
        <p:blipFill>
          <a:blip r:embed="rId2"/>
          <a:stretch>
            <a:fillRect/>
          </a:stretch>
        </p:blipFill>
        <p:spPr>
          <a:xfrm>
            <a:off x="4215385" y="2670206"/>
            <a:ext cx="2935224" cy="2073492"/>
          </a:xfrm>
          <a:prstGeom prst="rect">
            <a:avLst/>
          </a:prstGeom>
        </p:spPr>
      </p:pic>
    </p:spTree>
    <p:extLst>
      <p:ext uri="{BB962C8B-B14F-4D97-AF65-F5344CB8AC3E}">
        <p14:creationId xmlns:p14="http://schemas.microsoft.com/office/powerpoint/2010/main" val="33058619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Tipos de muestreo </a:t>
            </a:r>
            <a:r>
              <a:rPr lang="es-ES" dirty="0" smtClean="0"/>
              <a:t>probabilístico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38200" y="1538244"/>
            <a:ext cx="5749035" cy="4401205"/>
          </a:xfrm>
          <a:prstGeom prst="rect">
            <a:avLst/>
          </a:prstGeom>
          <a:noFill/>
        </p:spPr>
        <p:txBody>
          <a:bodyPr wrap="square" rtlCol="0">
            <a:spAutoFit/>
          </a:bodyPr>
          <a:lstStyle/>
          <a:p>
            <a:pPr marL="342900" indent="-342900" algn="just">
              <a:buFont typeface="Arial" panose="020B0604020202020204" pitchFamily="34" charset="0"/>
              <a:buChar char="•"/>
            </a:pPr>
            <a:r>
              <a:rPr lang="es-ES" sz="2000" b="1" dirty="0" smtClean="0"/>
              <a:t>Muestreo </a:t>
            </a:r>
            <a:r>
              <a:rPr lang="es-ES" sz="2000" b="1" dirty="0"/>
              <a:t>por conglomerados: </a:t>
            </a:r>
            <a:r>
              <a:rPr lang="es-ES" sz="2000" dirty="0"/>
              <a:t>se utiliza cuando no se pueden estudiar todos los individuos de una población porque es muy grande o se encuentra dispersa en un área geográfica muy extensa, lo que aumenta el costo de la investigación. </a:t>
            </a:r>
            <a:endParaRPr lang="es-ES" sz="2000" dirty="0" smtClean="0"/>
          </a:p>
          <a:p>
            <a:pPr marL="342900" indent="-342900" algn="just">
              <a:buFont typeface="Arial" panose="020B0604020202020204" pitchFamily="34" charset="0"/>
              <a:buChar char="•"/>
            </a:pPr>
            <a:r>
              <a:rPr lang="es-MX" sz="2000" dirty="0" smtClean="0"/>
              <a:t>El </a:t>
            </a:r>
            <a:r>
              <a:rPr lang="es-MX" sz="2000" dirty="0"/>
              <a:t>muestreo por conglomerados divide la población en grupos, o "conglomerados</a:t>
            </a:r>
            <a:r>
              <a:rPr lang="es-MX" sz="2000" dirty="0" smtClean="0"/>
              <a:t>", antes </a:t>
            </a:r>
            <a:r>
              <a:rPr lang="es-MX" sz="2000" dirty="0"/>
              <a:t>de realizar una selección </a:t>
            </a:r>
            <a:r>
              <a:rPr lang="es-MX" sz="2000" dirty="0" smtClean="0"/>
              <a:t>aleatoria.</a:t>
            </a:r>
          </a:p>
          <a:p>
            <a:pPr marL="342900" indent="-342900" algn="just">
              <a:buFont typeface="Arial" panose="020B0604020202020204" pitchFamily="34" charset="0"/>
              <a:buChar char="•"/>
            </a:pPr>
            <a:r>
              <a:rPr lang="es-MX" sz="2000" dirty="0" smtClean="0"/>
              <a:t>Estos </a:t>
            </a:r>
            <a:r>
              <a:rPr lang="es-MX" sz="2000" dirty="0"/>
              <a:t>conglomerados </a:t>
            </a:r>
            <a:r>
              <a:rPr lang="es-MX" sz="2000" dirty="0" smtClean="0"/>
              <a:t>suelen estar definidos geográficamente, pero </a:t>
            </a:r>
            <a:r>
              <a:rPr lang="es-MX" sz="2000" dirty="0"/>
              <a:t>también pueden basarse en otras características, como grupos de edad, escuelas o barrios.</a:t>
            </a:r>
          </a:p>
          <a:p>
            <a:pPr algn="just"/>
            <a:endParaRPr lang="es-ES" sz="2000" dirty="0"/>
          </a:p>
        </p:txBody>
      </p:sp>
      <p:pic>
        <p:nvPicPr>
          <p:cNvPr id="2" name="Imagen 1"/>
          <p:cNvPicPr>
            <a:picLocks noChangeAspect="1"/>
          </p:cNvPicPr>
          <p:nvPr/>
        </p:nvPicPr>
        <p:blipFill>
          <a:blip r:embed="rId2"/>
          <a:stretch>
            <a:fillRect/>
          </a:stretch>
        </p:blipFill>
        <p:spPr>
          <a:xfrm>
            <a:off x="6620255" y="1427385"/>
            <a:ext cx="5279136" cy="4427040"/>
          </a:xfrm>
          <a:prstGeom prst="rect">
            <a:avLst/>
          </a:prstGeom>
        </p:spPr>
      </p:pic>
    </p:spTree>
    <p:extLst>
      <p:ext uri="{BB962C8B-B14F-4D97-AF65-F5344CB8AC3E}">
        <p14:creationId xmlns:p14="http://schemas.microsoft.com/office/powerpoint/2010/main" val="28610548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Tipos de muestreo </a:t>
            </a:r>
            <a:r>
              <a:rPr lang="es-ES" dirty="0" smtClean="0"/>
              <a:t>probabilístico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325048"/>
            <a:ext cx="10212749" cy="1631216"/>
          </a:xfrm>
          <a:prstGeom prst="rect">
            <a:avLst/>
          </a:prstGeom>
          <a:noFill/>
        </p:spPr>
        <p:txBody>
          <a:bodyPr wrap="square" rtlCol="0">
            <a:spAutoFit/>
          </a:bodyPr>
          <a:lstStyle/>
          <a:p>
            <a:pPr marL="342900" indent="-342900" algn="just">
              <a:buFont typeface="Arial" panose="020B0604020202020204" pitchFamily="34" charset="0"/>
              <a:buChar char="•"/>
            </a:pPr>
            <a:r>
              <a:rPr lang="es-ES" sz="2000" b="1" dirty="0" smtClean="0"/>
              <a:t>Muestreo </a:t>
            </a:r>
            <a:r>
              <a:rPr lang="es-ES" sz="2000" b="1" dirty="0"/>
              <a:t>estratificado: </a:t>
            </a:r>
            <a:r>
              <a:rPr lang="es-ES" sz="2000" dirty="0"/>
              <a:t>el muestreo estratificado divide la población en subgrupos o estratos que comparten ciertas características. Luego, utilizando el método del muestreo aleatorio simple, se eligen individuos de cada estrato para conformar la muestra.</a:t>
            </a:r>
          </a:p>
          <a:p>
            <a:pPr algn="just"/>
            <a:endParaRPr lang="es-ES" sz="2000" dirty="0"/>
          </a:p>
        </p:txBody>
      </p:sp>
      <p:pic>
        <p:nvPicPr>
          <p:cNvPr id="2" name="Imagen 1"/>
          <p:cNvPicPr>
            <a:picLocks noChangeAspect="1"/>
          </p:cNvPicPr>
          <p:nvPr/>
        </p:nvPicPr>
        <p:blipFill>
          <a:blip r:embed="rId2"/>
          <a:stretch>
            <a:fillRect/>
          </a:stretch>
        </p:blipFill>
        <p:spPr>
          <a:xfrm>
            <a:off x="1598898" y="2956264"/>
            <a:ext cx="8757391" cy="2713016"/>
          </a:xfrm>
          <a:prstGeom prst="rect">
            <a:avLst/>
          </a:prstGeom>
        </p:spPr>
      </p:pic>
    </p:spTree>
    <p:extLst>
      <p:ext uri="{BB962C8B-B14F-4D97-AF65-F5344CB8AC3E}">
        <p14:creationId xmlns:p14="http://schemas.microsoft.com/office/powerpoint/2010/main" val="31864808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a:t>M</a:t>
            </a:r>
            <a:r>
              <a:rPr lang="es-ES" dirty="0" smtClean="0"/>
              <a:t>uestreo </a:t>
            </a:r>
            <a:r>
              <a:rPr lang="es-ES" dirty="0"/>
              <a:t>no probabilístico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a:t>01</a:t>
            </a:r>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9" name="CuadroTexto 8"/>
          <p:cNvSpPr txBox="1"/>
          <p:nvPr/>
        </p:nvSpPr>
        <p:spPr>
          <a:xfrm>
            <a:off x="871220" y="1211164"/>
            <a:ext cx="9479788" cy="5016758"/>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smtClean="0"/>
              <a:t>El </a:t>
            </a:r>
            <a:r>
              <a:rPr lang="es-ES" sz="2000" dirty="0"/>
              <a:t>muestreo no probabilístico es una técnica que selecciona las personas que harán parte de la muestra de una manera subjetiva, esto quiere decir, según la decisión del investigador, evitando hacerlo al azar.</a:t>
            </a:r>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a:t>A diferencia en el muestreo probabilístico, donde cada individuo de la población </a:t>
            </a:r>
            <a:r>
              <a:rPr lang="es-ES" sz="2000" dirty="0" smtClean="0"/>
              <a:t>tiene la oportunidad de ser seleccionado, </a:t>
            </a:r>
            <a:r>
              <a:rPr lang="es-ES" sz="2000" dirty="0"/>
              <a:t>en el muestreo no probabilístico no todas las personas pueden participar.</a:t>
            </a:r>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a:t>El muestreo no probabilístico es menos estricto y depende en su mayoría de la experiencia de los investigadores. </a:t>
            </a:r>
          </a:p>
          <a:p>
            <a:pPr algn="just"/>
            <a:endParaRPr lang="es-ES" sz="2000" dirty="0"/>
          </a:p>
          <a:p>
            <a:pPr marL="800100" lvl="1" indent="-342900" algn="just">
              <a:buFont typeface="Wingdings" panose="05000000000000000000" pitchFamily="2" charset="2"/>
              <a:buChar char="ü"/>
            </a:pPr>
            <a:r>
              <a:rPr lang="es-ES" sz="2000" dirty="0"/>
              <a:t>Muestreo por conveniencia</a:t>
            </a:r>
          </a:p>
          <a:p>
            <a:pPr marL="800100" lvl="1" indent="-342900" algn="just">
              <a:buFont typeface="Wingdings" panose="05000000000000000000" pitchFamily="2" charset="2"/>
              <a:buChar char="ü"/>
            </a:pPr>
            <a:r>
              <a:rPr lang="es-ES" sz="2000" dirty="0"/>
              <a:t>Muestreo por cuotas</a:t>
            </a:r>
          </a:p>
          <a:p>
            <a:pPr marL="800100" lvl="1" indent="-342900" algn="just">
              <a:buFont typeface="Wingdings" panose="05000000000000000000" pitchFamily="2" charset="2"/>
              <a:buChar char="ü"/>
            </a:pPr>
            <a:r>
              <a:rPr lang="es-MX" sz="2000" dirty="0"/>
              <a:t>Muestreo de bola de nieve</a:t>
            </a:r>
            <a:endParaRPr lang="es-ES" sz="2000" dirty="0"/>
          </a:p>
          <a:p>
            <a:pPr algn="just"/>
            <a:endParaRPr lang="es-ES" sz="2000" dirty="0"/>
          </a:p>
        </p:txBody>
      </p:sp>
    </p:spTree>
    <p:extLst>
      <p:ext uri="{BB962C8B-B14F-4D97-AF65-F5344CB8AC3E}">
        <p14:creationId xmlns:p14="http://schemas.microsoft.com/office/powerpoint/2010/main" val="2651903886"/>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5863</TotalTime>
  <Words>1320</Words>
  <Application>Microsoft Office PowerPoint</Application>
  <PresentationFormat>Panorámica</PresentationFormat>
  <Paragraphs>189</Paragraphs>
  <Slides>19</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19</vt:i4>
      </vt:variant>
    </vt:vector>
  </HeadingPairs>
  <TitlesOfParts>
    <vt:vector size="25" baseType="lpstr">
      <vt:lpstr>Aptos Narrow</vt:lpstr>
      <vt:lpstr>Arial</vt:lpstr>
      <vt:lpstr>Calibri</vt:lpstr>
      <vt:lpstr>Century Gothic</vt:lpstr>
      <vt:lpstr>Wingdings</vt:lpstr>
      <vt:lpstr>Tema de Office</vt:lpstr>
      <vt:lpstr>Presentación de PowerPoint</vt:lpstr>
      <vt:lpstr>Introducción</vt:lpstr>
      <vt:lpstr>Introducción</vt:lpstr>
      <vt:lpstr>Tipos de muestreo</vt:lpstr>
      <vt:lpstr>Muestreo probabilístico</vt:lpstr>
      <vt:lpstr>Tipos de muestreo probabilístico</vt:lpstr>
      <vt:lpstr>Tipos de muestreo probabilístico</vt:lpstr>
      <vt:lpstr>Tipos de muestreo probabilístico</vt:lpstr>
      <vt:lpstr>Muestreo no probabilístico</vt:lpstr>
      <vt:lpstr>Conceptos básicos en la elaboración de un diseño muestral</vt:lpstr>
      <vt:lpstr>Marco de muestreo</vt:lpstr>
      <vt:lpstr>Dominios de diseño</vt:lpstr>
      <vt:lpstr>Estratificación</vt:lpstr>
      <vt:lpstr>Estratificación</vt:lpstr>
      <vt:lpstr>Tamaño de muestra</vt:lpstr>
      <vt:lpstr>Tamaño de muestra</vt:lpstr>
      <vt:lpstr>Tamaño de muestra</vt:lpstr>
      <vt:lpstr>Selección de la muestra</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cajasmarcia@gmail.com</dc:creator>
  <cp:lastModifiedBy>INEC Omar Llambo</cp:lastModifiedBy>
  <cp:revision>549</cp:revision>
  <dcterms:created xsi:type="dcterms:W3CDTF">2021-05-27T23:45:58Z</dcterms:created>
  <dcterms:modified xsi:type="dcterms:W3CDTF">2024-08-01T19:35:37Z</dcterms:modified>
</cp:coreProperties>
</file>

<file path=docProps/thumbnail.jpeg>
</file>